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3.xml" ContentType="application/vnd.openxmlformats-officedocument.them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commentAuthors.xml" ContentType="application/vnd.openxmlformats-officedocument.presentationml.commentAuthors+xml"/>
  <Override PartName="/ppt/slideLayouts/slideLayout10.xml" ContentType="application/vnd.openxmlformats-officedocument.presentationml.slideLayout+xml"/>
  <Default Extension="gif" ContentType="image/gif"/>
  <Override PartName="/ppt/diagrams/layout1.xml" ContentType="application/vnd.openxmlformats-officedocument.drawingml.diagram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0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488" r:id="rId4"/>
    <p:sldId id="545" r:id="rId5"/>
    <p:sldId id="560" r:id="rId6"/>
    <p:sldId id="541" r:id="rId7"/>
    <p:sldId id="565" r:id="rId8"/>
    <p:sldId id="552" r:id="rId9"/>
    <p:sldId id="566" r:id="rId10"/>
    <p:sldId id="567" r:id="rId11"/>
    <p:sldId id="568" r:id="rId12"/>
    <p:sldId id="569" r:id="rId13"/>
    <p:sldId id="570" r:id="rId14"/>
    <p:sldId id="554" r:id="rId15"/>
    <p:sldId id="571" r:id="rId16"/>
    <p:sldId id="558" r:id="rId17"/>
    <p:sldId id="542" r:id="rId18"/>
    <p:sldId id="572" r:id="rId19"/>
    <p:sldId id="556" r:id="rId20"/>
    <p:sldId id="561" r:id="rId21"/>
    <p:sldId id="564" r:id="rId22"/>
    <p:sldId id="563" r:id="rId23"/>
    <p:sldId id="557" r:id="rId24"/>
    <p:sldId id="562" r:id="rId25"/>
    <p:sldId id="574" r:id="rId26"/>
    <p:sldId id="575" r:id="rId27"/>
    <p:sldId id="525" r:id="rId28"/>
  </p:sldIdLst>
  <p:sldSz cx="9144000" cy="6858000" type="screen4x3"/>
  <p:notesSz cx="9144000" cy="6858000"/>
  <p:defaultTextStyle>
    <a:defPPr>
      <a:defRPr lang="ru-RU"/>
    </a:defPPr>
    <a:lvl1pPr algn="ctr" rtl="0" fontAlgn="base">
      <a:spcBef>
        <a:spcPct val="0"/>
      </a:spcBef>
      <a:spcAft>
        <a:spcPct val="0"/>
      </a:spcAft>
      <a:defRPr sz="4400" kern="1200">
        <a:solidFill>
          <a:schemeClr val="tx2"/>
        </a:solidFill>
        <a:latin typeface="Arial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4400" kern="1200">
        <a:solidFill>
          <a:schemeClr val="tx2"/>
        </a:solidFill>
        <a:latin typeface="Arial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4400" kern="1200">
        <a:solidFill>
          <a:schemeClr val="tx2"/>
        </a:solidFill>
        <a:latin typeface="Arial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4400" kern="1200">
        <a:solidFill>
          <a:schemeClr val="tx2"/>
        </a:solidFill>
        <a:latin typeface="Arial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4400" kern="1200">
        <a:solidFill>
          <a:schemeClr val="tx2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4400" kern="1200">
        <a:solidFill>
          <a:schemeClr val="tx2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4400" kern="1200">
        <a:solidFill>
          <a:schemeClr val="tx2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4400" kern="1200">
        <a:solidFill>
          <a:schemeClr val="tx2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4400" kern="1200">
        <a:solidFill>
          <a:schemeClr val="tx2"/>
        </a:solidFill>
        <a:latin typeface="Arial" charset="0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DA2"/>
    <a:srgbClr val="FF3300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2164" autoAdjust="0"/>
    <p:restoredTop sz="94539" autoAdjust="0"/>
  </p:normalViewPr>
  <p:slideViewPr>
    <p:cSldViewPr>
      <p:cViewPr>
        <p:scale>
          <a:sx n="75" d="100"/>
          <a:sy n="75" d="100"/>
        </p:scale>
        <p:origin x="-1182" y="-83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ABC766-6598-4601-A554-4EE64FFA09F5}" type="doc">
      <dgm:prSet loTypeId="urn:microsoft.com/office/officeart/2005/8/layout/hierarchy2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ru-RU"/>
        </a:p>
      </dgm:t>
    </dgm:pt>
    <dgm:pt modelId="{7928BADE-E16B-4967-AAF7-E808746B8E50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Финансовая система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2C1ED660-70CC-4F75-8009-B141FFF0E7E4}" type="parTrans" cxnId="{DA74F811-6A32-460D-99DC-A3623DD32711}">
      <dgm:prSet/>
      <dgm:spPr/>
      <dgm:t>
        <a:bodyPr/>
        <a:lstStyle/>
        <a:p>
          <a:endParaRPr lang="ru-RU"/>
        </a:p>
      </dgm:t>
    </dgm:pt>
    <dgm:pt modelId="{6367516B-0EFE-4AFE-8230-039CE3C70F94}" type="sibTrans" cxnId="{DA74F811-6A32-460D-99DC-A3623DD32711}">
      <dgm:prSet/>
      <dgm:spPr/>
      <dgm:t>
        <a:bodyPr/>
        <a:lstStyle/>
        <a:p>
          <a:endParaRPr lang="ru-RU"/>
        </a:p>
      </dgm:t>
    </dgm:pt>
    <dgm:pt modelId="{25D3C3C5-EFE1-437A-8E2F-5C44E4B9B50B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государства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6214CDF7-32AA-4DE0-86EC-66DC498BFA2F}" type="parTrans" cxnId="{A2C2CE77-3DB2-4181-8F4E-EA0E293DEEA7}">
      <dgm:prSet/>
      <dgm:spPr/>
      <dgm:t>
        <a:bodyPr/>
        <a:lstStyle/>
        <a:p>
          <a:endParaRPr lang="ru-RU"/>
        </a:p>
      </dgm:t>
    </dgm:pt>
    <dgm:pt modelId="{B7502B88-A5DD-4D21-BF17-7DB62B8DAB25}" type="sibTrans" cxnId="{A2C2CE77-3DB2-4181-8F4E-EA0E293DEEA7}">
      <dgm:prSet/>
      <dgm:spPr/>
      <dgm:t>
        <a:bodyPr/>
        <a:lstStyle/>
        <a:p>
          <a:endParaRPr lang="ru-RU"/>
        </a:p>
      </dgm:t>
    </dgm:pt>
    <dgm:pt modelId="{A8D5BC76-C4C8-41D4-9B42-93E5B3D78304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Бюджет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A8D23542-9486-42FB-B80A-CD6337806810}" type="parTrans" cxnId="{E10D6784-F7DC-4DE6-93A4-9E2E86121F2F}">
      <dgm:prSet/>
      <dgm:spPr/>
      <dgm:t>
        <a:bodyPr/>
        <a:lstStyle/>
        <a:p>
          <a:endParaRPr lang="ru-RU"/>
        </a:p>
      </dgm:t>
    </dgm:pt>
    <dgm:pt modelId="{D852A876-9CF7-4DCA-98D6-63261ACAD6E7}" type="sibTrans" cxnId="{E10D6784-F7DC-4DE6-93A4-9E2E86121F2F}">
      <dgm:prSet/>
      <dgm:spPr/>
      <dgm:t>
        <a:bodyPr/>
        <a:lstStyle/>
        <a:p>
          <a:endParaRPr lang="ru-RU"/>
        </a:p>
      </dgm:t>
    </dgm:pt>
    <dgm:pt modelId="{4FDD0919-C9EB-409A-9D8E-ECF4EA7FEFCF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Внебюджетные фонды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8FD021A9-2605-4164-9F63-8FC786124D43}" type="parTrans" cxnId="{B10269DF-A4D7-41AD-8F13-825F9217E655}">
      <dgm:prSet/>
      <dgm:spPr/>
      <dgm:t>
        <a:bodyPr/>
        <a:lstStyle/>
        <a:p>
          <a:endParaRPr lang="ru-RU"/>
        </a:p>
      </dgm:t>
    </dgm:pt>
    <dgm:pt modelId="{374463DE-A163-414B-8037-CF5B0926845C}" type="sibTrans" cxnId="{B10269DF-A4D7-41AD-8F13-825F9217E655}">
      <dgm:prSet/>
      <dgm:spPr/>
      <dgm:t>
        <a:bodyPr/>
        <a:lstStyle/>
        <a:p>
          <a:endParaRPr lang="ru-RU"/>
        </a:p>
      </dgm:t>
    </dgm:pt>
    <dgm:pt modelId="{3D46F6E5-8047-40DE-A19C-AC54AA38A816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экономических субъектов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9CB02977-E272-4896-A608-06967DAEA303}" type="parTrans" cxnId="{4F1069EF-D8AF-4BE8-BF1A-F157173AF7A9}">
      <dgm:prSet/>
      <dgm:spPr/>
      <dgm:t>
        <a:bodyPr/>
        <a:lstStyle/>
        <a:p>
          <a:endParaRPr lang="ru-RU"/>
        </a:p>
      </dgm:t>
    </dgm:pt>
    <dgm:pt modelId="{8C9CB54B-C5D2-4ACD-9DF4-72B0833BFC75}" type="sibTrans" cxnId="{4F1069EF-D8AF-4BE8-BF1A-F157173AF7A9}">
      <dgm:prSet/>
      <dgm:spPr/>
      <dgm:t>
        <a:bodyPr/>
        <a:lstStyle/>
        <a:p>
          <a:endParaRPr lang="ru-RU"/>
        </a:p>
      </dgm:t>
    </dgm:pt>
    <dgm:pt modelId="{AA8919E4-3AC1-4A65-BC18-1ABFFE4D7AD8}">
      <dgm:prSet phldrT="[Текст]"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фирм </a:t>
          </a:r>
        </a:p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(коммерческих и некоммерческих)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DFB5720A-A10D-48AB-B79D-71874C4B94F8}" type="parTrans" cxnId="{885101C8-3D75-4FD6-9EF6-7597AEDC43CD}">
      <dgm:prSet/>
      <dgm:spPr/>
      <dgm:t>
        <a:bodyPr/>
        <a:lstStyle/>
        <a:p>
          <a:endParaRPr lang="ru-RU"/>
        </a:p>
      </dgm:t>
    </dgm:pt>
    <dgm:pt modelId="{CFAB7D76-ECE2-4FD3-947B-4B0CE22D4AAA}" type="sibTrans" cxnId="{885101C8-3D75-4FD6-9EF6-7597AEDC43CD}">
      <dgm:prSet/>
      <dgm:spPr/>
      <dgm:t>
        <a:bodyPr/>
        <a:lstStyle/>
        <a:p>
          <a:endParaRPr lang="ru-RU"/>
        </a:p>
      </dgm:t>
    </dgm:pt>
    <dgm:pt modelId="{85FEEA38-10B4-415C-A557-0A24B2E8D9AD}">
      <dgm:prSet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населения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F959D0AB-578E-42B1-BB51-38A659963D95}" type="parTrans" cxnId="{3A665AF8-3129-4312-8AE0-FBFEACD0EC79}">
      <dgm:prSet/>
      <dgm:spPr/>
      <dgm:t>
        <a:bodyPr/>
        <a:lstStyle/>
        <a:p>
          <a:endParaRPr lang="ru-RU"/>
        </a:p>
      </dgm:t>
    </dgm:pt>
    <dgm:pt modelId="{375DAEB1-1A68-44F7-8992-CF6790657ADB}" type="sibTrans" cxnId="{3A665AF8-3129-4312-8AE0-FBFEACD0EC79}">
      <dgm:prSet/>
      <dgm:spPr/>
      <dgm:t>
        <a:bodyPr/>
        <a:lstStyle/>
        <a:p>
          <a:endParaRPr lang="ru-RU"/>
        </a:p>
      </dgm:t>
    </dgm:pt>
    <dgm:pt modelId="{303EC114-A991-4C28-94BE-886AD30ECA4D}">
      <dgm:prSet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Общегосударственный бюджет,</a:t>
          </a:r>
        </a:p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Местные бюджеты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4B2123BC-E476-4D0D-9B0F-D72262E15A2A}" type="parTrans" cxnId="{5CCA36C7-D963-4910-88DA-10970B6A358D}">
      <dgm:prSet/>
      <dgm:spPr/>
      <dgm:t>
        <a:bodyPr/>
        <a:lstStyle/>
        <a:p>
          <a:endParaRPr lang="ru-RU"/>
        </a:p>
      </dgm:t>
    </dgm:pt>
    <dgm:pt modelId="{A686920F-E99A-4F04-8CBA-90D72F456A0E}" type="sibTrans" cxnId="{5CCA36C7-D963-4910-88DA-10970B6A358D}">
      <dgm:prSet/>
      <dgm:spPr/>
      <dgm:t>
        <a:bodyPr/>
        <a:lstStyle/>
        <a:p>
          <a:endParaRPr lang="ru-RU"/>
        </a:p>
      </dgm:t>
    </dgm:pt>
    <dgm:pt modelId="{4A7190A0-31E3-4951-B4AE-9D6121DC3DFD}">
      <dgm:prSet custT="1"/>
      <dgm:spPr/>
      <dgm:t>
        <a:bodyPr/>
        <a:lstStyle/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Пенсионные</a:t>
          </a:r>
        </a:p>
        <a:p>
          <a:r>
            <a:rPr lang="ru-RU" sz="1400" b="1" dirty="0" smtClean="0">
              <a:latin typeface="Verdana" pitchFamily="34" charset="0"/>
              <a:ea typeface="Verdana" pitchFamily="34" charset="0"/>
              <a:cs typeface="Verdana" pitchFamily="34" charset="0"/>
            </a:rPr>
            <a:t>Социального страхования  и др.</a:t>
          </a:r>
          <a:endParaRPr lang="ru-RU" sz="1400" b="1" dirty="0">
            <a:latin typeface="Verdana" pitchFamily="34" charset="0"/>
            <a:ea typeface="Verdana" pitchFamily="34" charset="0"/>
            <a:cs typeface="Verdana" pitchFamily="34" charset="0"/>
          </a:endParaRPr>
        </a:p>
      </dgm:t>
    </dgm:pt>
    <dgm:pt modelId="{A2534157-ED80-4082-B483-45AE1C7129DC}" type="parTrans" cxnId="{AD2FBFAE-17E6-45CE-AE2A-87CA6B0F4F17}">
      <dgm:prSet/>
      <dgm:spPr/>
      <dgm:t>
        <a:bodyPr/>
        <a:lstStyle/>
        <a:p>
          <a:endParaRPr lang="ru-RU"/>
        </a:p>
      </dgm:t>
    </dgm:pt>
    <dgm:pt modelId="{15ACFEA0-BED2-4D9D-A413-791F8A1CB10D}" type="sibTrans" cxnId="{AD2FBFAE-17E6-45CE-AE2A-87CA6B0F4F17}">
      <dgm:prSet/>
      <dgm:spPr/>
      <dgm:t>
        <a:bodyPr/>
        <a:lstStyle/>
        <a:p>
          <a:endParaRPr lang="ru-RU"/>
        </a:p>
      </dgm:t>
    </dgm:pt>
    <dgm:pt modelId="{1E1DB5EC-E761-40EB-9BEE-DA72348BF800}" type="pres">
      <dgm:prSet presAssocID="{9BABC766-6598-4601-A554-4EE64FFA09F5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ru-RU"/>
        </a:p>
      </dgm:t>
    </dgm:pt>
    <dgm:pt modelId="{E442916B-AC8C-426E-85D5-DAE74A5A495E}" type="pres">
      <dgm:prSet presAssocID="{7928BADE-E16B-4967-AAF7-E808746B8E50}" presName="root1" presStyleCnt="0"/>
      <dgm:spPr/>
    </dgm:pt>
    <dgm:pt modelId="{63005DEF-CB65-4840-BEA6-AF2DC542DD0B}" type="pres">
      <dgm:prSet presAssocID="{7928BADE-E16B-4967-AAF7-E808746B8E50}" presName="LevelOneTextNode" presStyleLbl="node0" presStyleIdx="0" presStyleCnt="1" custScaleX="70113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D1D9FD2-84DD-431A-A012-78970A2C45EB}" type="pres">
      <dgm:prSet presAssocID="{7928BADE-E16B-4967-AAF7-E808746B8E50}" presName="level2hierChild" presStyleCnt="0"/>
      <dgm:spPr/>
    </dgm:pt>
    <dgm:pt modelId="{83074A87-4DE3-4916-AE6E-65D8D26D2144}" type="pres">
      <dgm:prSet presAssocID="{6214CDF7-32AA-4DE0-86EC-66DC498BFA2F}" presName="conn2-1" presStyleLbl="parChTrans1D2" presStyleIdx="0" presStyleCnt="2"/>
      <dgm:spPr/>
      <dgm:t>
        <a:bodyPr/>
        <a:lstStyle/>
        <a:p>
          <a:endParaRPr lang="ru-RU"/>
        </a:p>
      </dgm:t>
    </dgm:pt>
    <dgm:pt modelId="{ADA04AC2-F25A-4655-B906-DFD7CDBE77CC}" type="pres">
      <dgm:prSet presAssocID="{6214CDF7-32AA-4DE0-86EC-66DC498BFA2F}" presName="connTx" presStyleLbl="parChTrans1D2" presStyleIdx="0" presStyleCnt="2"/>
      <dgm:spPr/>
      <dgm:t>
        <a:bodyPr/>
        <a:lstStyle/>
        <a:p>
          <a:endParaRPr lang="ru-RU"/>
        </a:p>
      </dgm:t>
    </dgm:pt>
    <dgm:pt modelId="{B46220D3-F752-444F-B407-2AB478CD54B5}" type="pres">
      <dgm:prSet presAssocID="{25D3C3C5-EFE1-437A-8E2F-5C44E4B9B50B}" presName="root2" presStyleCnt="0"/>
      <dgm:spPr/>
    </dgm:pt>
    <dgm:pt modelId="{278F59F7-03CF-4261-B66C-A00ADF380CEA}" type="pres">
      <dgm:prSet presAssocID="{25D3C3C5-EFE1-437A-8E2F-5C44E4B9B50B}" presName="LevelTwoTextNode" presStyleLbl="node2" presStyleIdx="0" presStyleCnt="2" custScaleX="65150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5A69E69-489B-4225-8990-D8AF29A61ED7}" type="pres">
      <dgm:prSet presAssocID="{25D3C3C5-EFE1-437A-8E2F-5C44E4B9B50B}" presName="level3hierChild" presStyleCnt="0"/>
      <dgm:spPr/>
    </dgm:pt>
    <dgm:pt modelId="{D9D2D00B-33B9-41FF-9206-42AE0E99CE81}" type="pres">
      <dgm:prSet presAssocID="{A8D23542-9486-42FB-B80A-CD6337806810}" presName="conn2-1" presStyleLbl="parChTrans1D3" presStyleIdx="0" presStyleCnt="4"/>
      <dgm:spPr/>
      <dgm:t>
        <a:bodyPr/>
        <a:lstStyle/>
        <a:p>
          <a:endParaRPr lang="ru-RU"/>
        </a:p>
      </dgm:t>
    </dgm:pt>
    <dgm:pt modelId="{503F1DF9-237E-41F0-B8CD-992C2F4EEE64}" type="pres">
      <dgm:prSet presAssocID="{A8D23542-9486-42FB-B80A-CD6337806810}" presName="connTx" presStyleLbl="parChTrans1D3" presStyleIdx="0" presStyleCnt="4"/>
      <dgm:spPr/>
      <dgm:t>
        <a:bodyPr/>
        <a:lstStyle/>
        <a:p>
          <a:endParaRPr lang="ru-RU"/>
        </a:p>
      </dgm:t>
    </dgm:pt>
    <dgm:pt modelId="{34B91DD1-05C7-47E7-8583-A78B5D233A7E}" type="pres">
      <dgm:prSet presAssocID="{A8D5BC76-C4C8-41D4-9B42-93E5B3D78304}" presName="root2" presStyleCnt="0"/>
      <dgm:spPr/>
    </dgm:pt>
    <dgm:pt modelId="{C940AB62-2D96-4140-AF18-BD662286C321}" type="pres">
      <dgm:prSet presAssocID="{A8D5BC76-C4C8-41D4-9B42-93E5B3D78304}" presName="LevelTwoTextNode" presStyleLbl="node3" presStyleIdx="0" presStyleCnt="4" custScaleX="658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687D619-D6D2-4590-847D-85CEAD233F9A}" type="pres">
      <dgm:prSet presAssocID="{A8D5BC76-C4C8-41D4-9B42-93E5B3D78304}" presName="level3hierChild" presStyleCnt="0"/>
      <dgm:spPr/>
    </dgm:pt>
    <dgm:pt modelId="{95A8E269-148E-4FAF-90EE-2000F7DF84D7}" type="pres">
      <dgm:prSet presAssocID="{4B2123BC-E476-4D0D-9B0F-D72262E15A2A}" presName="conn2-1" presStyleLbl="parChTrans1D4" presStyleIdx="0" presStyleCnt="2"/>
      <dgm:spPr/>
      <dgm:t>
        <a:bodyPr/>
        <a:lstStyle/>
        <a:p>
          <a:endParaRPr lang="ru-RU"/>
        </a:p>
      </dgm:t>
    </dgm:pt>
    <dgm:pt modelId="{A36F22D2-05C2-4CD9-9863-6FACF00A67E4}" type="pres">
      <dgm:prSet presAssocID="{4B2123BC-E476-4D0D-9B0F-D72262E15A2A}" presName="connTx" presStyleLbl="parChTrans1D4" presStyleIdx="0" presStyleCnt="2"/>
      <dgm:spPr/>
      <dgm:t>
        <a:bodyPr/>
        <a:lstStyle/>
        <a:p>
          <a:endParaRPr lang="ru-RU"/>
        </a:p>
      </dgm:t>
    </dgm:pt>
    <dgm:pt modelId="{58DA994E-4049-4F66-BD23-E774D5AC481A}" type="pres">
      <dgm:prSet presAssocID="{303EC114-A991-4C28-94BE-886AD30ECA4D}" presName="root2" presStyleCnt="0"/>
      <dgm:spPr/>
    </dgm:pt>
    <dgm:pt modelId="{0743A2D7-A6CF-4E07-A5C0-28E493F2C244}" type="pres">
      <dgm:prSet presAssocID="{303EC114-A991-4C28-94BE-886AD30ECA4D}" presName="LevelTwoTextNode" presStyleLbl="node4" presStyleIdx="0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C2DFDEA3-2331-43E8-8495-27769E64C13B}" type="pres">
      <dgm:prSet presAssocID="{303EC114-A991-4C28-94BE-886AD30ECA4D}" presName="level3hierChild" presStyleCnt="0"/>
      <dgm:spPr/>
    </dgm:pt>
    <dgm:pt modelId="{E339C195-E063-4122-96FA-34DCAB3FD4BE}" type="pres">
      <dgm:prSet presAssocID="{8FD021A9-2605-4164-9F63-8FC786124D43}" presName="conn2-1" presStyleLbl="parChTrans1D3" presStyleIdx="1" presStyleCnt="4"/>
      <dgm:spPr/>
      <dgm:t>
        <a:bodyPr/>
        <a:lstStyle/>
        <a:p>
          <a:endParaRPr lang="ru-RU"/>
        </a:p>
      </dgm:t>
    </dgm:pt>
    <dgm:pt modelId="{AA7F94F9-71D8-4163-82AD-DFD808A5DD5D}" type="pres">
      <dgm:prSet presAssocID="{8FD021A9-2605-4164-9F63-8FC786124D43}" presName="connTx" presStyleLbl="parChTrans1D3" presStyleIdx="1" presStyleCnt="4"/>
      <dgm:spPr/>
      <dgm:t>
        <a:bodyPr/>
        <a:lstStyle/>
        <a:p>
          <a:endParaRPr lang="ru-RU"/>
        </a:p>
      </dgm:t>
    </dgm:pt>
    <dgm:pt modelId="{C8A934A5-A75B-4C95-ABE4-83B5B0E310FD}" type="pres">
      <dgm:prSet presAssocID="{4FDD0919-C9EB-409A-9D8E-ECF4EA7FEFCF}" presName="root2" presStyleCnt="0"/>
      <dgm:spPr/>
    </dgm:pt>
    <dgm:pt modelId="{3FBEAE78-9275-4049-AC73-4BFB208DB075}" type="pres">
      <dgm:prSet presAssocID="{4FDD0919-C9EB-409A-9D8E-ECF4EA7FEFCF}" presName="LevelTwoTextNode" presStyleLbl="node3" presStyleIdx="1" presStyleCnt="4" custScaleX="6804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DB560EED-35F3-4ACF-A679-8235185156B4}" type="pres">
      <dgm:prSet presAssocID="{4FDD0919-C9EB-409A-9D8E-ECF4EA7FEFCF}" presName="level3hierChild" presStyleCnt="0"/>
      <dgm:spPr/>
    </dgm:pt>
    <dgm:pt modelId="{1D84C0E9-52AD-41DB-A649-571486ECBE5E}" type="pres">
      <dgm:prSet presAssocID="{A2534157-ED80-4082-B483-45AE1C7129DC}" presName="conn2-1" presStyleLbl="parChTrans1D4" presStyleIdx="1" presStyleCnt="2"/>
      <dgm:spPr/>
      <dgm:t>
        <a:bodyPr/>
        <a:lstStyle/>
        <a:p>
          <a:endParaRPr lang="ru-RU"/>
        </a:p>
      </dgm:t>
    </dgm:pt>
    <dgm:pt modelId="{BD83A5A4-F3E1-4C25-ADC4-A6F71F05E6D5}" type="pres">
      <dgm:prSet presAssocID="{A2534157-ED80-4082-B483-45AE1C7129DC}" presName="connTx" presStyleLbl="parChTrans1D4" presStyleIdx="1" presStyleCnt="2"/>
      <dgm:spPr/>
      <dgm:t>
        <a:bodyPr/>
        <a:lstStyle/>
        <a:p>
          <a:endParaRPr lang="ru-RU"/>
        </a:p>
      </dgm:t>
    </dgm:pt>
    <dgm:pt modelId="{284A910A-185C-4338-B9C7-AD05E04A8CC5}" type="pres">
      <dgm:prSet presAssocID="{4A7190A0-31E3-4951-B4AE-9D6121DC3DFD}" presName="root2" presStyleCnt="0"/>
      <dgm:spPr/>
    </dgm:pt>
    <dgm:pt modelId="{F671CCB8-30A3-4C63-966D-0000B9735013}" type="pres">
      <dgm:prSet presAssocID="{4A7190A0-31E3-4951-B4AE-9D6121DC3DFD}" presName="LevelTwoTextNode" presStyleLbl="node4" presStyleIdx="1" presStyleCnt="2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F5205032-E748-4D83-8891-902F786D1647}" type="pres">
      <dgm:prSet presAssocID="{4A7190A0-31E3-4951-B4AE-9D6121DC3DFD}" presName="level3hierChild" presStyleCnt="0"/>
      <dgm:spPr/>
    </dgm:pt>
    <dgm:pt modelId="{91C097B9-A012-449D-9A9D-8C2DE1F618FA}" type="pres">
      <dgm:prSet presAssocID="{9CB02977-E272-4896-A608-06967DAEA303}" presName="conn2-1" presStyleLbl="parChTrans1D2" presStyleIdx="1" presStyleCnt="2"/>
      <dgm:spPr/>
      <dgm:t>
        <a:bodyPr/>
        <a:lstStyle/>
        <a:p>
          <a:endParaRPr lang="ru-RU"/>
        </a:p>
      </dgm:t>
    </dgm:pt>
    <dgm:pt modelId="{5F1BC0B5-F346-430D-A0ED-24BE74426888}" type="pres">
      <dgm:prSet presAssocID="{9CB02977-E272-4896-A608-06967DAEA303}" presName="connTx" presStyleLbl="parChTrans1D2" presStyleIdx="1" presStyleCnt="2"/>
      <dgm:spPr/>
      <dgm:t>
        <a:bodyPr/>
        <a:lstStyle/>
        <a:p>
          <a:endParaRPr lang="ru-RU"/>
        </a:p>
      </dgm:t>
    </dgm:pt>
    <dgm:pt modelId="{A32167CF-DDDC-400A-96B0-4D178305EC2B}" type="pres">
      <dgm:prSet presAssocID="{3D46F6E5-8047-40DE-A19C-AC54AA38A816}" presName="root2" presStyleCnt="0"/>
      <dgm:spPr/>
    </dgm:pt>
    <dgm:pt modelId="{48CF43E1-AEA1-4215-8A9D-ACB103A3345C}" type="pres">
      <dgm:prSet presAssocID="{3D46F6E5-8047-40DE-A19C-AC54AA38A816}" presName="LevelTwoTextNode" presStyleLbl="node2" presStyleIdx="1" presStyleCnt="2" custScaleX="74544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3CAABF2F-D680-469A-ACD7-9321DFCAA81F}" type="pres">
      <dgm:prSet presAssocID="{3D46F6E5-8047-40DE-A19C-AC54AA38A816}" presName="level3hierChild" presStyleCnt="0"/>
      <dgm:spPr/>
    </dgm:pt>
    <dgm:pt modelId="{9D811D41-927D-4CF1-9FDC-3D591FA4DAED}" type="pres">
      <dgm:prSet presAssocID="{DFB5720A-A10D-48AB-B79D-71874C4B94F8}" presName="conn2-1" presStyleLbl="parChTrans1D3" presStyleIdx="2" presStyleCnt="4"/>
      <dgm:spPr/>
      <dgm:t>
        <a:bodyPr/>
        <a:lstStyle/>
        <a:p>
          <a:endParaRPr lang="ru-RU"/>
        </a:p>
      </dgm:t>
    </dgm:pt>
    <dgm:pt modelId="{2DCD83AD-0AAD-4CD2-8830-AC9872099561}" type="pres">
      <dgm:prSet presAssocID="{DFB5720A-A10D-48AB-B79D-71874C4B94F8}" presName="connTx" presStyleLbl="parChTrans1D3" presStyleIdx="2" presStyleCnt="4"/>
      <dgm:spPr/>
      <dgm:t>
        <a:bodyPr/>
        <a:lstStyle/>
        <a:p>
          <a:endParaRPr lang="ru-RU"/>
        </a:p>
      </dgm:t>
    </dgm:pt>
    <dgm:pt modelId="{537D5DAB-7390-4428-9152-C0C4C6388336}" type="pres">
      <dgm:prSet presAssocID="{AA8919E4-3AC1-4A65-BC18-1ABFFE4D7AD8}" presName="root2" presStyleCnt="0"/>
      <dgm:spPr/>
    </dgm:pt>
    <dgm:pt modelId="{1D256067-071B-4B25-BAEE-C14DF328BD6A}" type="pres">
      <dgm:prSet presAssocID="{AA8919E4-3AC1-4A65-BC18-1ABFFE4D7AD8}" presName="LevelTwoTextNode" presStyleLbl="node3" presStyleIdx="2" presStyleCnt="4" custScaleX="1438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E4A08DF8-F5E4-4B1D-995F-4F7BE28A8785}" type="pres">
      <dgm:prSet presAssocID="{AA8919E4-3AC1-4A65-BC18-1ABFFE4D7AD8}" presName="level3hierChild" presStyleCnt="0"/>
      <dgm:spPr/>
    </dgm:pt>
    <dgm:pt modelId="{053A5AC5-A210-4090-86AF-49D2122891A5}" type="pres">
      <dgm:prSet presAssocID="{F959D0AB-578E-42B1-BB51-38A659963D95}" presName="conn2-1" presStyleLbl="parChTrans1D3" presStyleIdx="3" presStyleCnt="4"/>
      <dgm:spPr/>
      <dgm:t>
        <a:bodyPr/>
        <a:lstStyle/>
        <a:p>
          <a:endParaRPr lang="ru-RU"/>
        </a:p>
      </dgm:t>
    </dgm:pt>
    <dgm:pt modelId="{1FD12FC1-013C-4677-8B16-53C42DFD69C7}" type="pres">
      <dgm:prSet presAssocID="{F959D0AB-578E-42B1-BB51-38A659963D95}" presName="connTx" presStyleLbl="parChTrans1D3" presStyleIdx="3" presStyleCnt="4"/>
      <dgm:spPr/>
      <dgm:t>
        <a:bodyPr/>
        <a:lstStyle/>
        <a:p>
          <a:endParaRPr lang="ru-RU"/>
        </a:p>
      </dgm:t>
    </dgm:pt>
    <dgm:pt modelId="{C0E7A34E-9F49-4EB0-BED5-4C5EFC0FDB3F}" type="pres">
      <dgm:prSet presAssocID="{85FEEA38-10B4-415C-A557-0A24B2E8D9AD}" presName="root2" presStyleCnt="0"/>
      <dgm:spPr/>
    </dgm:pt>
    <dgm:pt modelId="{4104E4F3-7701-4F0D-85B0-6F57888072EC}" type="pres">
      <dgm:prSet presAssocID="{85FEEA38-10B4-415C-A557-0A24B2E8D9AD}" presName="LevelTwoTextNode" presStyleLbl="node3" presStyleIdx="3" presStyleCnt="4" custScaleX="143887">
        <dgm:presLayoutVars>
          <dgm:chPref val="3"/>
        </dgm:presLayoutVars>
      </dgm:prSet>
      <dgm:spPr/>
      <dgm:t>
        <a:bodyPr/>
        <a:lstStyle/>
        <a:p>
          <a:endParaRPr lang="ru-RU"/>
        </a:p>
      </dgm:t>
    </dgm:pt>
    <dgm:pt modelId="{2E4EA78E-41FF-4EBD-BD30-00C63377F211}" type="pres">
      <dgm:prSet presAssocID="{85FEEA38-10B4-415C-A557-0A24B2E8D9AD}" presName="level3hierChild" presStyleCnt="0"/>
      <dgm:spPr/>
    </dgm:pt>
  </dgm:ptLst>
  <dgm:cxnLst>
    <dgm:cxn modelId="{B281145B-D998-4708-AB41-50FA8A8C2052}" type="presOf" srcId="{DFB5720A-A10D-48AB-B79D-71874C4B94F8}" destId="{9D811D41-927D-4CF1-9FDC-3D591FA4DAED}" srcOrd="0" destOrd="0" presId="urn:microsoft.com/office/officeart/2005/8/layout/hierarchy2"/>
    <dgm:cxn modelId="{E10D6784-F7DC-4DE6-93A4-9E2E86121F2F}" srcId="{25D3C3C5-EFE1-437A-8E2F-5C44E4B9B50B}" destId="{A8D5BC76-C4C8-41D4-9B42-93E5B3D78304}" srcOrd="0" destOrd="0" parTransId="{A8D23542-9486-42FB-B80A-CD6337806810}" sibTransId="{D852A876-9CF7-4DCA-98D6-63261ACAD6E7}"/>
    <dgm:cxn modelId="{A1402004-A809-49AE-B04E-D0A3055AC426}" type="presOf" srcId="{F959D0AB-578E-42B1-BB51-38A659963D95}" destId="{1FD12FC1-013C-4677-8B16-53C42DFD69C7}" srcOrd="1" destOrd="0" presId="urn:microsoft.com/office/officeart/2005/8/layout/hierarchy2"/>
    <dgm:cxn modelId="{766F427F-0B67-4393-A9DE-B64FEDE034AE}" type="presOf" srcId="{7928BADE-E16B-4967-AAF7-E808746B8E50}" destId="{63005DEF-CB65-4840-BEA6-AF2DC542DD0B}" srcOrd="0" destOrd="0" presId="urn:microsoft.com/office/officeart/2005/8/layout/hierarchy2"/>
    <dgm:cxn modelId="{43324A64-EDA3-4A84-A5B2-C4AAF30BCF08}" type="presOf" srcId="{9BABC766-6598-4601-A554-4EE64FFA09F5}" destId="{1E1DB5EC-E761-40EB-9BEE-DA72348BF800}" srcOrd="0" destOrd="0" presId="urn:microsoft.com/office/officeart/2005/8/layout/hierarchy2"/>
    <dgm:cxn modelId="{4E9A59D3-90A9-42C0-BE96-FFB31BD505FB}" type="presOf" srcId="{25D3C3C5-EFE1-437A-8E2F-5C44E4B9B50B}" destId="{278F59F7-03CF-4261-B66C-A00ADF380CEA}" srcOrd="0" destOrd="0" presId="urn:microsoft.com/office/officeart/2005/8/layout/hierarchy2"/>
    <dgm:cxn modelId="{E7D2AD53-08CC-4F7F-BC81-E4BB00C1A378}" type="presOf" srcId="{4B2123BC-E476-4D0D-9B0F-D72262E15A2A}" destId="{A36F22D2-05C2-4CD9-9863-6FACF00A67E4}" srcOrd="1" destOrd="0" presId="urn:microsoft.com/office/officeart/2005/8/layout/hierarchy2"/>
    <dgm:cxn modelId="{51C00687-947E-4083-9D7E-CD5B6A644495}" type="presOf" srcId="{A8D23542-9486-42FB-B80A-CD6337806810}" destId="{D9D2D00B-33B9-41FF-9206-42AE0E99CE81}" srcOrd="0" destOrd="0" presId="urn:microsoft.com/office/officeart/2005/8/layout/hierarchy2"/>
    <dgm:cxn modelId="{4145F48F-F0D8-4962-ACEE-31258970BDBD}" type="presOf" srcId="{F959D0AB-578E-42B1-BB51-38A659963D95}" destId="{053A5AC5-A210-4090-86AF-49D2122891A5}" srcOrd="0" destOrd="0" presId="urn:microsoft.com/office/officeart/2005/8/layout/hierarchy2"/>
    <dgm:cxn modelId="{A2C2CE77-3DB2-4181-8F4E-EA0E293DEEA7}" srcId="{7928BADE-E16B-4967-AAF7-E808746B8E50}" destId="{25D3C3C5-EFE1-437A-8E2F-5C44E4B9B50B}" srcOrd="0" destOrd="0" parTransId="{6214CDF7-32AA-4DE0-86EC-66DC498BFA2F}" sibTransId="{B7502B88-A5DD-4D21-BF17-7DB62B8DAB25}"/>
    <dgm:cxn modelId="{885101C8-3D75-4FD6-9EF6-7597AEDC43CD}" srcId="{3D46F6E5-8047-40DE-A19C-AC54AA38A816}" destId="{AA8919E4-3AC1-4A65-BC18-1ABFFE4D7AD8}" srcOrd="0" destOrd="0" parTransId="{DFB5720A-A10D-48AB-B79D-71874C4B94F8}" sibTransId="{CFAB7D76-ECE2-4FD3-947B-4B0CE22D4AAA}"/>
    <dgm:cxn modelId="{B82E0686-757B-4A2D-AE9C-7905DA957880}" type="presOf" srcId="{4A7190A0-31E3-4951-B4AE-9D6121DC3DFD}" destId="{F671CCB8-30A3-4C63-966D-0000B9735013}" srcOrd="0" destOrd="0" presId="urn:microsoft.com/office/officeart/2005/8/layout/hierarchy2"/>
    <dgm:cxn modelId="{868CCEBA-CE11-4788-8101-2FD90FA09184}" type="presOf" srcId="{DFB5720A-A10D-48AB-B79D-71874C4B94F8}" destId="{2DCD83AD-0AAD-4CD2-8830-AC9872099561}" srcOrd="1" destOrd="0" presId="urn:microsoft.com/office/officeart/2005/8/layout/hierarchy2"/>
    <dgm:cxn modelId="{120EB016-7E83-49C6-BC64-60EBD53333A3}" type="presOf" srcId="{3D46F6E5-8047-40DE-A19C-AC54AA38A816}" destId="{48CF43E1-AEA1-4215-8A9D-ACB103A3345C}" srcOrd="0" destOrd="0" presId="urn:microsoft.com/office/officeart/2005/8/layout/hierarchy2"/>
    <dgm:cxn modelId="{DA74F811-6A32-460D-99DC-A3623DD32711}" srcId="{9BABC766-6598-4601-A554-4EE64FFA09F5}" destId="{7928BADE-E16B-4967-AAF7-E808746B8E50}" srcOrd="0" destOrd="0" parTransId="{2C1ED660-70CC-4F75-8009-B141FFF0E7E4}" sibTransId="{6367516B-0EFE-4AFE-8230-039CE3C70F94}"/>
    <dgm:cxn modelId="{0ECB3F9F-6720-4E5C-AD33-5060D46195AD}" type="presOf" srcId="{A2534157-ED80-4082-B483-45AE1C7129DC}" destId="{1D84C0E9-52AD-41DB-A649-571486ECBE5E}" srcOrd="0" destOrd="0" presId="urn:microsoft.com/office/officeart/2005/8/layout/hierarchy2"/>
    <dgm:cxn modelId="{861CAEC0-D94A-4E25-9D0A-79110ACE8EF5}" type="presOf" srcId="{A2534157-ED80-4082-B483-45AE1C7129DC}" destId="{BD83A5A4-F3E1-4C25-ADC4-A6F71F05E6D5}" srcOrd="1" destOrd="0" presId="urn:microsoft.com/office/officeart/2005/8/layout/hierarchy2"/>
    <dgm:cxn modelId="{D11E7076-FD1D-41AB-B4B1-AB4B9A568D53}" type="presOf" srcId="{9CB02977-E272-4896-A608-06967DAEA303}" destId="{5F1BC0B5-F346-430D-A0ED-24BE74426888}" srcOrd="1" destOrd="0" presId="urn:microsoft.com/office/officeart/2005/8/layout/hierarchy2"/>
    <dgm:cxn modelId="{0C848E5D-4F17-451D-AE2C-9B844FBA8218}" type="presOf" srcId="{85FEEA38-10B4-415C-A557-0A24B2E8D9AD}" destId="{4104E4F3-7701-4F0D-85B0-6F57888072EC}" srcOrd="0" destOrd="0" presId="urn:microsoft.com/office/officeart/2005/8/layout/hierarchy2"/>
    <dgm:cxn modelId="{B8B7BB58-B736-4814-BFBE-1AE4976A0A1A}" type="presOf" srcId="{4FDD0919-C9EB-409A-9D8E-ECF4EA7FEFCF}" destId="{3FBEAE78-9275-4049-AC73-4BFB208DB075}" srcOrd="0" destOrd="0" presId="urn:microsoft.com/office/officeart/2005/8/layout/hierarchy2"/>
    <dgm:cxn modelId="{3A665AF8-3129-4312-8AE0-FBFEACD0EC79}" srcId="{3D46F6E5-8047-40DE-A19C-AC54AA38A816}" destId="{85FEEA38-10B4-415C-A557-0A24B2E8D9AD}" srcOrd="1" destOrd="0" parTransId="{F959D0AB-578E-42B1-BB51-38A659963D95}" sibTransId="{375DAEB1-1A68-44F7-8992-CF6790657ADB}"/>
    <dgm:cxn modelId="{AD2FBFAE-17E6-45CE-AE2A-87CA6B0F4F17}" srcId="{4FDD0919-C9EB-409A-9D8E-ECF4EA7FEFCF}" destId="{4A7190A0-31E3-4951-B4AE-9D6121DC3DFD}" srcOrd="0" destOrd="0" parTransId="{A2534157-ED80-4082-B483-45AE1C7129DC}" sibTransId="{15ACFEA0-BED2-4D9D-A413-791F8A1CB10D}"/>
    <dgm:cxn modelId="{5CCA36C7-D963-4910-88DA-10970B6A358D}" srcId="{A8D5BC76-C4C8-41D4-9B42-93E5B3D78304}" destId="{303EC114-A991-4C28-94BE-886AD30ECA4D}" srcOrd="0" destOrd="0" parTransId="{4B2123BC-E476-4D0D-9B0F-D72262E15A2A}" sibTransId="{A686920F-E99A-4F04-8CBA-90D72F456A0E}"/>
    <dgm:cxn modelId="{C810DBAB-C8F4-47B5-AA4D-31ADAAB42E09}" type="presOf" srcId="{303EC114-A991-4C28-94BE-886AD30ECA4D}" destId="{0743A2D7-A6CF-4E07-A5C0-28E493F2C244}" srcOrd="0" destOrd="0" presId="urn:microsoft.com/office/officeart/2005/8/layout/hierarchy2"/>
    <dgm:cxn modelId="{D5C1126A-9BAC-4F20-9838-ED52D7BB9774}" type="presOf" srcId="{6214CDF7-32AA-4DE0-86EC-66DC498BFA2F}" destId="{ADA04AC2-F25A-4655-B906-DFD7CDBE77CC}" srcOrd="1" destOrd="0" presId="urn:microsoft.com/office/officeart/2005/8/layout/hierarchy2"/>
    <dgm:cxn modelId="{32A53CD8-3831-4C67-84F6-3420125FD028}" type="presOf" srcId="{8FD021A9-2605-4164-9F63-8FC786124D43}" destId="{AA7F94F9-71D8-4163-82AD-DFD808A5DD5D}" srcOrd="1" destOrd="0" presId="urn:microsoft.com/office/officeart/2005/8/layout/hierarchy2"/>
    <dgm:cxn modelId="{4F1069EF-D8AF-4BE8-BF1A-F157173AF7A9}" srcId="{7928BADE-E16B-4967-AAF7-E808746B8E50}" destId="{3D46F6E5-8047-40DE-A19C-AC54AA38A816}" srcOrd="1" destOrd="0" parTransId="{9CB02977-E272-4896-A608-06967DAEA303}" sibTransId="{8C9CB54B-C5D2-4ACD-9DF4-72B0833BFC75}"/>
    <dgm:cxn modelId="{9764ADBC-C050-4618-8AB6-EC9994BCD95E}" type="presOf" srcId="{9CB02977-E272-4896-A608-06967DAEA303}" destId="{91C097B9-A012-449D-9A9D-8C2DE1F618FA}" srcOrd="0" destOrd="0" presId="urn:microsoft.com/office/officeart/2005/8/layout/hierarchy2"/>
    <dgm:cxn modelId="{B10269DF-A4D7-41AD-8F13-825F9217E655}" srcId="{25D3C3C5-EFE1-437A-8E2F-5C44E4B9B50B}" destId="{4FDD0919-C9EB-409A-9D8E-ECF4EA7FEFCF}" srcOrd="1" destOrd="0" parTransId="{8FD021A9-2605-4164-9F63-8FC786124D43}" sibTransId="{374463DE-A163-414B-8037-CF5B0926845C}"/>
    <dgm:cxn modelId="{77646DF5-AA09-4A37-985D-47492F24B187}" type="presOf" srcId="{4B2123BC-E476-4D0D-9B0F-D72262E15A2A}" destId="{95A8E269-148E-4FAF-90EE-2000F7DF84D7}" srcOrd="0" destOrd="0" presId="urn:microsoft.com/office/officeart/2005/8/layout/hierarchy2"/>
    <dgm:cxn modelId="{B09275CC-1FA2-42A4-BE82-71A0FBDB75AC}" type="presOf" srcId="{A8D23542-9486-42FB-B80A-CD6337806810}" destId="{503F1DF9-237E-41F0-B8CD-992C2F4EEE64}" srcOrd="1" destOrd="0" presId="urn:microsoft.com/office/officeart/2005/8/layout/hierarchy2"/>
    <dgm:cxn modelId="{10694E73-560D-49B0-B401-7A35D76A17DB}" type="presOf" srcId="{6214CDF7-32AA-4DE0-86EC-66DC498BFA2F}" destId="{83074A87-4DE3-4916-AE6E-65D8D26D2144}" srcOrd="0" destOrd="0" presId="urn:microsoft.com/office/officeart/2005/8/layout/hierarchy2"/>
    <dgm:cxn modelId="{F067CDFB-B303-401A-836B-8D7485F41C6F}" type="presOf" srcId="{A8D5BC76-C4C8-41D4-9B42-93E5B3D78304}" destId="{C940AB62-2D96-4140-AF18-BD662286C321}" srcOrd="0" destOrd="0" presId="urn:microsoft.com/office/officeart/2005/8/layout/hierarchy2"/>
    <dgm:cxn modelId="{A0E321AB-DD27-4055-A051-712D1CB9CC20}" type="presOf" srcId="{8FD021A9-2605-4164-9F63-8FC786124D43}" destId="{E339C195-E063-4122-96FA-34DCAB3FD4BE}" srcOrd="0" destOrd="0" presId="urn:microsoft.com/office/officeart/2005/8/layout/hierarchy2"/>
    <dgm:cxn modelId="{0CC4774C-A6A4-4868-BB04-6C8B31726032}" type="presOf" srcId="{AA8919E4-3AC1-4A65-BC18-1ABFFE4D7AD8}" destId="{1D256067-071B-4B25-BAEE-C14DF328BD6A}" srcOrd="0" destOrd="0" presId="urn:microsoft.com/office/officeart/2005/8/layout/hierarchy2"/>
    <dgm:cxn modelId="{D9EA38FD-B110-4FE5-BE59-A8AB920A9A10}" type="presParOf" srcId="{1E1DB5EC-E761-40EB-9BEE-DA72348BF800}" destId="{E442916B-AC8C-426E-85D5-DAE74A5A495E}" srcOrd="0" destOrd="0" presId="urn:microsoft.com/office/officeart/2005/8/layout/hierarchy2"/>
    <dgm:cxn modelId="{902AEE4B-72A5-4C83-A5B9-100CA52A3DF3}" type="presParOf" srcId="{E442916B-AC8C-426E-85D5-DAE74A5A495E}" destId="{63005DEF-CB65-4840-BEA6-AF2DC542DD0B}" srcOrd="0" destOrd="0" presId="urn:microsoft.com/office/officeart/2005/8/layout/hierarchy2"/>
    <dgm:cxn modelId="{EB5341DF-2D0F-4A2D-A5DF-336556A80D8C}" type="presParOf" srcId="{E442916B-AC8C-426E-85D5-DAE74A5A495E}" destId="{2D1D9FD2-84DD-431A-A012-78970A2C45EB}" srcOrd="1" destOrd="0" presId="urn:microsoft.com/office/officeart/2005/8/layout/hierarchy2"/>
    <dgm:cxn modelId="{D14A7135-5E68-4C21-8171-A1123E96BA04}" type="presParOf" srcId="{2D1D9FD2-84DD-431A-A012-78970A2C45EB}" destId="{83074A87-4DE3-4916-AE6E-65D8D26D2144}" srcOrd="0" destOrd="0" presId="urn:microsoft.com/office/officeart/2005/8/layout/hierarchy2"/>
    <dgm:cxn modelId="{235598E3-1F01-4B73-B365-FB8888A63EE1}" type="presParOf" srcId="{83074A87-4DE3-4916-AE6E-65D8D26D2144}" destId="{ADA04AC2-F25A-4655-B906-DFD7CDBE77CC}" srcOrd="0" destOrd="0" presId="urn:microsoft.com/office/officeart/2005/8/layout/hierarchy2"/>
    <dgm:cxn modelId="{BF5FD639-B9E4-4E49-9CFE-CF66267A24F2}" type="presParOf" srcId="{2D1D9FD2-84DD-431A-A012-78970A2C45EB}" destId="{B46220D3-F752-444F-B407-2AB478CD54B5}" srcOrd="1" destOrd="0" presId="urn:microsoft.com/office/officeart/2005/8/layout/hierarchy2"/>
    <dgm:cxn modelId="{53C7D2EF-3289-4954-8E0E-DE47AC16D537}" type="presParOf" srcId="{B46220D3-F752-444F-B407-2AB478CD54B5}" destId="{278F59F7-03CF-4261-B66C-A00ADF380CEA}" srcOrd="0" destOrd="0" presId="urn:microsoft.com/office/officeart/2005/8/layout/hierarchy2"/>
    <dgm:cxn modelId="{03916E11-AE68-4640-8C38-4ABE3E298CD3}" type="presParOf" srcId="{B46220D3-F752-444F-B407-2AB478CD54B5}" destId="{F5A69E69-489B-4225-8990-D8AF29A61ED7}" srcOrd="1" destOrd="0" presId="urn:microsoft.com/office/officeart/2005/8/layout/hierarchy2"/>
    <dgm:cxn modelId="{C255AEBA-C7B9-4EA2-88E6-1A1CCC130C26}" type="presParOf" srcId="{F5A69E69-489B-4225-8990-D8AF29A61ED7}" destId="{D9D2D00B-33B9-41FF-9206-42AE0E99CE81}" srcOrd="0" destOrd="0" presId="urn:microsoft.com/office/officeart/2005/8/layout/hierarchy2"/>
    <dgm:cxn modelId="{A6593E31-CA8E-4325-B9F7-EBCE65A65A65}" type="presParOf" srcId="{D9D2D00B-33B9-41FF-9206-42AE0E99CE81}" destId="{503F1DF9-237E-41F0-B8CD-992C2F4EEE64}" srcOrd="0" destOrd="0" presId="urn:microsoft.com/office/officeart/2005/8/layout/hierarchy2"/>
    <dgm:cxn modelId="{1AD1AEFA-4676-4CA7-B1F2-90E1AC18B1D3}" type="presParOf" srcId="{F5A69E69-489B-4225-8990-D8AF29A61ED7}" destId="{34B91DD1-05C7-47E7-8583-A78B5D233A7E}" srcOrd="1" destOrd="0" presId="urn:microsoft.com/office/officeart/2005/8/layout/hierarchy2"/>
    <dgm:cxn modelId="{85B124C2-AFED-4568-B10F-425CC0827176}" type="presParOf" srcId="{34B91DD1-05C7-47E7-8583-A78B5D233A7E}" destId="{C940AB62-2D96-4140-AF18-BD662286C321}" srcOrd="0" destOrd="0" presId="urn:microsoft.com/office/officeart/2005/8/layout/hierarchy2"/>
    <dgm:cxn modelId="{4BC0E7BC-420F-48BD-A341-4A881E61615C}" type="presParOf" srcId="{34B91DD1-05C7-47E7-8583-A78B5D233A7E}" destId="{F687D619-D6D2-4590-847D-85CEAD233F9A}" srcOrd="1" destOrd="0" presId="urn:microsoft.com/office/officeart/2005/8/layout/hierarchy2"/>
    <dgm:cxn modelId="{FD7F9F53-73E3-4FC4-979E-2EB3FF6DE6D3}" type="presParOf" srcId="{F687D619-D6D2-4590-847D-85CEAD233F9A}" destId="{95A8E269-148E-4FAF-90EE-2000F7DF84D7}" srcOrd="0" destOrd="0" presId="urn:microsoft.com/office/officeart/2005/8/layout/hierarchy2"/>
    <dgm:cxn modelId="{4998EF84-22E3-4246-88FB-D2647D653AD6}" type="presParOf" srcId="{95A8E269-148E-4FAF-90EE-2000F7DF84D7}" destId="{A36F22D2-05C2-4CD9-9863-6FACF00A67E4}" srcOrd="0" destOrd="0" presId="urn:microsoft.com/office/officeart/2005/8/layout/hierarchy2"/>
    <dgm:cxn modelId="{14AA7345-9A84-4191-B161-A9875B386349}" type="presParOf" srcId="{F687D619-D6D2-4590-847D-85CEAD233F9A}" destId="{58DA994E-4049-4F66-BD23-E774D5AC481A}" srcOrd="1" destOrd="0" presId="urn:microsoft.com/office/officeart/2005/8/layout/hierarchy2"/>
    <dgm:cxn modelId="{C237068C-ABE1-4175-9CE5-BC08D0685465}" type="presParOf" srcId="{58DA994E-4049-4F66-BD23-E774D5AC481A}" destId="{0743A2D7-A6CF-4E07-A5C0-28E493F2C244}" srcOrd="0" destOrd="0" presId="urn:microsoft.com/office/officeart/2005/8/layout/hierarchy2"/>
    <dgm:cxn modelId="{AC585F42-4261-4630-A3D2-5F29CEED59D4}" type="presParOf" srcId="{58DA994E-4049-4F66-BD23-E774D5AC481A}" destId="{C2DFDEA3-2331-43E8-8495-27769E64C13B}" srcOrd="1" destOrd="0" presId="urn:microsoft.com/office/officeart/2005/8/layout/hierarchy2"/>
    <dgm:cxn modelId="{A99B7680-A59B-4BE8-AA31-1D2626ADAB6E}" type="presParOf" srcId="{F5A69E69-489B-4225-8990-D8AF29A61ED7}" destId="{E339C195-E063-4122-96FA-34DCAB3FD4BE}" srcOrd="2" destOrd="0" presId="urn:microsoft.com/office/officeart/2005/8/layout/hierarchy2"/>
    <dgm:cxn modelId="{C59825F9-E9C0-461C-B364-EC391AE31F0D}" type="presParOf" srcId="{E339C195-E063-4122-96FA-34DCAB3FD4BE}" destId="{AA7F94F9-71D8-4163-82AD-DFD808A5DD5D}" srcOrd="0" destOrd="0" presId="urn:microsoft.com/office/officeart/2005/8/layout/hierarchy2"/>
    <dgm:cxn modelId="{3E8B11B7-0028-4129-8B25-9583BE49DACD}" type="presParOf" srcId="{F5A69E69-489B-4225-8990-D8AF29A61ED7}" destId="{C8A934A5-A75B-4C95-ABE4-83B5B0E310FD}" srcOrd="3" destOrd="0" presId="urn:microsoft.com/office/officeart/2005/8/layout/hierarchy2"/>
    <dgm:cxn modelId="{3243508A-395B-4212-A136-F46A1756136C}" type="presParOf" srcId="{C8A934A5-A75B-4C95-ABE4-83B5B0E310FD}" destId="{3FBEAE78-9275-4049-AC73-4BFB208DB075}" srcOrd="0" destOrd="0" presId="urn:microsoft.com/office/officeart/2005/8/layout/hierarchy2"/>
    <dgm:cxn modelId="{E6909D60-D671-4978-8851-95F2B57D68F9}" type="presParOf" srcId="{C8A934A5-A75B-4C95-ABE4-83B5B0E310FD}" destId="{DB560EED-35F3-4ACF-A679-8235185156B4}" srcOrd="1" destOrd="0" presId="urn:microsoft.com/office/officeart/2005/8/layout/hierarchy2"/>
    <dgm:cxn modelId="{87244EB0-BE84-4EE0-8514-EF726AC73354}" type="presParOf" srcId="{DB560EED-35F3-4ACF-A679-8235185156B4}" destId="{1D84C0E9-52AD-41DB-A649-571486ECBE5E}" srcOrd="0" destOrd="0" presId="urn:microsoft.com/office/officeart/2005/8/layout/hierarchy2"/>
    <dgm:cxn modelId="{59943975-2942-41B9-8E50-7CBD2496A7C8}" type="presParOf" srcId="{1D84C0E9-52AD-41DB-A649-571486ECBE5E}" destId="{BD83A5A4-F3E1-4C25-ADC4-A6F71F05E6D5}" srcOrd="0" destOrd="0" presId="urn:microsoft.com/office/officeart/2005/8/layout/hierarchy2"/>
    <dgm:cxn modelId="{58E727EE-0C86-4942-88E2-28C0AD653A65}" type="presParOf" srcId="{DB560EED-35F3-4ACF-A679-8235185156B4}" destId="{284A910A-185C-4338-B9C7-AD05E04A8CC5}" srcOrd="1" destOrd="0" presId="urn:microsoft.com/office/officeart/2005/8/layout/hierarchy2"/>
    <dgm:cxn modelId="{24E84D56-B61E-424D-8CA2-E6BAB0D1CAEE}" type="presParOf" srcId="{284A910A-185C-4338-B9C7-AD05E04A8CC5}" destId="{F671CCB8-30A3-4C63-966D-0000B9735013}" srcOrd="0" destOrd="0" presId="urn:microsoft.com/office/officeart/2005/8/layout/hierarchy2"/>
    <dgm:cxn modelId="{3C679690-1F0A-4B9B-AEC2-00A484B62E03}" type="presParOf" srcId="{284A910A-185C-4338-B9C7-AD05E04A8CC5}" destId="{F5205032-E748-4D83-8891-902F786D1647}" srcOrd="1" destOrd="0" presId="urn:microsoft.com/office/officeart/2005/8/layout/hierarchy2"/>
    <dgm:cxn modelId="{D60813BF-7E78-4A2A-B342-88811A3F90DB}" type="presParOf" srcId="{2D1D9FD2-84DD-431A-A012-78970A2C45EB}" destId="{91C097B9-A012-449D-9A9D-8C2DE1F618FA}" srcOrd="2" destOrd="0" presId="urn:microsoft.com/office/officeart/2005/8/layout/hierarchy2"/>
    <dgm:cxn modelId="{67388E92-FCCC-4972-8392-2D5BEE8D66C1}" type="presParOf" srcId="{91C097B9-A012-449D-9A9D-8C2DE1F618FA}" destId="{5F1BC0B5-F346-430D-A0ED-24BE74426888}" srcOrd="0" destOrd="0" presId="urn:microsoft.com/office/officeart/2005/8/layout/hierarchy2"/>
    <dgm:cxn modelId="{5DFBC9F3-669A-4DBD-ADAD-2F6B6145DE1F}" type="presParOf" srcId="{2D1D9FD2-84DD-431A-A012-78970A2C45EB}" destId="{A32167CF-DDDC-400A-96B0-4D178305EC2B}" srcOrd="3" destOrd="0" presId="urn:microsoft.com/office/officeart/2005/8/layout/hierarchy2"/>
    <dgm:cxn modelId="{A7B6186F-D56E-4631-9FEC-2C68CA28E3E2}" type="presParOf" srcId="{A32167CF-DDDC-400A-96B0-4D178305EC2B}" destId="{48CF43E1-AEA1-4215-8A9D-ACB103A3345C}" srcOrd="0" destOrd="0" presId="urn:microsoft.com/office/officeart/2005/8/layout/hierarchy2"/>
    <dgm:cxn modelId="{02EB7327-F37C-4550-8498-8CFF1F6C899E}" type="presParOf" srcId="{A32167CF-DDDC-400A-96B0-4D178305EC2B}" destId="{3CAABF2F-D680-469A-ACD7-9321DFCAA81F}" srcOrd="1" destOrd="0" presId="urn:microsoft.com/office/officeart/2005/8/layout/hierarchy2"/>
    <dgm:cxn modelId="{1DB1990D-B696-4F2E-B7B1-924842C36637}" type="presParOf" srcId="{3CAABF2F-D680-469A-ACD7-9321DFCAA81F}" destId="{9D811D41-927D-4CF1-9FDC-3D591FA4DAED}" srcOrd="0" destOrd="0" presId="urn:microsoft.com/office/officeart/2005/8/layout/hierarchy2"/>
    <dgm:cxn modelId="{1BDD37C5-48FD-403D-AB8D-EE971A4D424A}" type="presParOf" srcId="{9D811D41-927D-4CF1-9FDC-3D591FA4DAED}" destId="{2DCD83AD-0AAD-4CD2-8830-AC9872099561}" srcOrd="0" destOrd="0" presId="urn:microsoft.com/office/officeart/2005/8/layout/hierarchy2"/>
    <dgm:cxn modelId="{D39396E6-59B0-4D53-9B80-2FA21A9A66CC}" type="presParOf" srcId="{3CAABF2F-D680-469A-ACD7-9321DFCAA81F}" destId="{537D5DAB-7390-4428-9152-C0C4C6388336}" srcOrd="1" destOrd="0" presId="urn:microsoft.com/office/officeart/2005/8/layout/hierarchy2"/>
    <dgm:cxn modelId="{D5791D0E-AFE5-47A9-91ED-EDBB7341C1AC}" type="presParOf" srcId="{537D5DAB-7390-4428-9152-C0C4C6388336}" destId="{1D256067-071B-4B25-BAEE-C14DF328BD6A}" srcOrd="0" destOrd="0" presId="urn:microsoft.com/office/officeart/2005/8/layout/hierarchy2"/>
    <dgm:cxn modelId="{53166037-0476-4525-83E4-BF682908B650}" type="presParOf" srcId="{537D5DAB-7390-4428-9152-C0C4C6388336}" destId="{E4A08DF8-F5E4-4B1D-995F-4F7BE28A8785}" srcOrd="1" destOrd="0" presId="urn:microsoft.com/office/officeart/2005/8/layout/hierarchy2"/>
    <dgm:cxn modelId="{CA747AFD-B3FF-4DA5-9742-991D43558736}" type="presParOf" srcId="{3CAABF2F-D680-469A-ACD7-9321DFCAA81F}" destId="{053A5AC5-A210-4090-86AF-49D2122891A5}" srcOrd="2" destOrd="0" presId="urn:microsoft.com/office/officeart/2005/8/layout/hierarchy2"/>
    <dgm:cxn modelId="{1FAF0482-7F36-482F-9A70-DA29583BED57}" type="presParOf" srcId="{053A5AC5-A210-4090-86AF-49D2122891A5}" destId="{1FD12FC1-013C-4677-8B16-53C42DFD69C7}" srcOrd="0" destOrd="0" presId="urn:microsoft.com/office/officeart/2005/8/layout/hierarchy2"/>
    <dgm:cxn modelId="{2C61EF6A-ED29-4B9B-896F-097EAB592962}" type="presParOf" srcId="{3CAABF2F-D680-469A-ACD7-9321DFCAA81F}" destId="{C0E7A34E-9F49-4EB0-BED5-4C5EFC0FDB3F}" srcOrd="3" destOrd="0" presId="urn:microsoft.com/office/officeart/2005/8/layout/hierarchy2"/>
    <dgm:cxn modelId="{AA1C11F2-E229-4B8F-AED9-66DCE6C109CE}" type="presParOf" srcId="{C0E7A34E-9F49-4EB0-BED5-4C5EFC0FDB3F}" destId="{4104E4F3-7701-4F0D-85B0-6F57888072EC}" srcOrd="0" destOrd="0" presId="urn:microsoft.com/office/officeart/2005/8/layout/hierarchy2"/>
    <dgm:cxn modelId="{9CD9808C-F636-4452-B81E-4DC4C78C5329}" type="presParOf" srcId="{C0E7A34E-9F49-4EB0-BED5-4C5EFC0FDB3F}" destId="{2E4EA78E-41FF-4EBD-BD30-00C63377F211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xmlns="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63005DEF-CB65-4840-BEA6-AF2DC542DD0B}">
      <dsp:nvSpPr>
        <dsp:cNvPr id="0" name=""/>
        <dsp:cNvSpPr/>
      </dsp:nvSpPr>
      <dsp:spPr>
        <a:xfrm>
          <a:off x="8143" y="1929242"/>
          <a:ext cx="1423489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Финансовая система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8143" y="1929242"/>
        <a:ext cx="1423489" cy="1015139"/>
      </dsp:txXfrm>
    </dsp:sp>
    <dsp:sp modelId="{83074A87-4DE3-4916-AE6E-65D8D26D2144}">
      <dsp:nvSpPr>
        <dsp:cNvPr id="0" name=""/>
        <dsp:cNvSpPr/>
      </dsp:nvSpPr>
      <dsp:spPr>
        <a:xfrm rot="18289469">
          <a:off x="1126638" y="1834360"/>
          <a:ext cx="1422101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422101" y="187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18289469">
        <a:off x="1802136" y="1817554"/>
        <a:ext cx="71105" cy="71105"/>
      </dsp:txXfrm>
    </dsp:sp>
    <dsp:sp modelId="{278F59F7-03CF-4261-B66C-A00ADF380CEA}">
      <dsp:nvSpPr>
        <dsp:cNvPr id="0" name=""/>
        <dsp:cNvSpPr/>
      </dsp:nvSpPr>
      <dsp:spPr>
        <a:xfrm>
          <a:off x="2243744" y="761832"/>
          <a:ext cx="1322726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государства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2243744" y="761832"/>
        <a:ext cx="1322726" cy="1015139"/>
      </dsp:txXfrm>
    </dsp:sp>
    <dsp:sp modelId="{D9D2D00B-33B9-41FF-9206-42AE0E99CE81}">
      <dsp:nvSpPr>
        <dsp:cNvPr id="0" name=""/>
        <dsp:cNvSpPr/>
      </dsp:nvSpPr>
      <dsp:spPr>
        <a:xfrm rot="19457599">
          <a:off x="3472467" y="958803"/>
          <a:ext cx="1000118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000118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19457599">
        <a:off x="3947524" y="952546"/>
        <a:ext cx="50005" cy="50005"/>
      </dsp:txXfrm>
    </dsp:sp>
    <dsp:sp modelId="{C940AB62-2D96-4140-AF18-BD662286C321}">
      <dsp:nvSpPr>
        <dsp:cNvPr id="0" name=""/>
        <dsp:cNvSpPr/>
      </dsp:nvSpPr>
      <dsp:spPr>
        <a:xfrm>
          <a:off x="4378582" y="178127"/>
          <a:ext cx="1337689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Бюджет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4378582" y="178127"/>
        <a:ext cx="1337689" cy="1015139"/>
      </dsp:txXfrm>
    </dsp:sp>
    <dsp:sp modelId="{95A8E269-148E-4FAF-90EE-2000F7DF84D7}">
      <dsp:nvSpPr>
        <dsp:cNvPr id="0" name=""/>
        <dsp:cNvSpPr/>
      </dsp:nvSpPr>
      <dsp:spPr>
        <a:xfrm>
          <a:off x="5716272" y="666950"/>
          <a:ext cx="812111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812111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02025" y="665394"/>
        <a:ext cx="40605" cy="40605"/>
      </dsp:txXfrm>
    </dsp:sp>
    <dsp:sp modelId="{0743A2D7-A6CF-4E07-A5C0-28E493F2C244}">
      <dsp:nvSpPr>
        <dsp:cNvPr id="0" name=""/>
        <dsp:cNvSpPr/>
      </dsp:nvSpPr>
      <dsp:spPr>
        <a:xfrm>
          <a:off x="6528384" y="178127"/>
          <a:ext cx="2030278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Общегосударственный бюджет,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Местные бюджеты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6528384" y="178127"/>
        <a:ext cx="2030278" cy="1015139"/>
      </dsp:txXfrm>
    </dsp:sp>
    <dsp:sp modelId="{E339C195-E063-4122-96FA-34DCAB3FD4BE}">
      <dsp:nvSpPr>
        <dsp:cNvPr id="0" name=""/>
        <dsp:cNvSpPr/>
      </dsp:nvSpPr>
      <dsp:spPr>
        <a:xfrm rot="2142401">
          <a:off x="3472467" y="1542508"/>
          <a:ext cx="1000118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000118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2142401">
        <a:off x="3947524" y="1536251"/>
        <a:ext cx="50005" cy="50005"/>
      </dsp:txXfrm>
    </dsp:sp>
    <dsp:sp modelId="{3FBEAE78-9275-4049-AC73-4BFB208DB075}">
      <dsp:nvSpPr>
        <dsp:cNvPr id="0" name=""/>
        <dsp:cNvSpPr/>
      </dsp:nvSpPr>
      <dsp:spPr>
        <a:xfrm>
          <a:off x="4378582" y="1345537"/>
          <a:ext cx="1381482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Внебюджетные фонды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4378582" y="1345537"/>
        <a:ext cx="1381482" cy="1015139"/>
      </dsp:txXfrm>
    </dsp:sp>
    <dsp:sp modelId="{1D84C0E9-52AD-41DB-A649-571486ECBE5E}">
      <dsp:nvSpPr>
        <dsp:cNvPr id="0" name=""/>
        <dsp:cNvSpPr/>
      </dsp:nvSpPr>
      <dsp:spPr>
        <a:xfrm>
          <a:off x="5760065" y="1834360"/>
          <a:ext cx="812111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812111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>
        <a:off x="6145818" y="1832804"/>
        <a:ext cx="40605" cy="40605"/>
      </dsp:txXfrm>
    </dsp:sp>
    <dsp:sp modelId="{F671CCB8-30A3-4C63-966D-0000B9735013}">
      <dsp:nvSpPr>
        <dsp:cNvPr id="0" name=""/>
        <dsp:cNvSpPr/>
      </dsp:nvSpPr>
      <dsp:spPr>
        <a:xfrm>
          <a:off x="6572177" y="1345537"/>
          <a:ext cx="2030278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Пенсионные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Социального страхования  и др.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6572177" y="1345537"/>
        <a:ext cx="2030278" cy="1015139"/>
      </dsp:txXfrm>
    </dsp:sp>
    <dsp:sp modelId="{91C097B9-A012-449D-9A9D-8C2DE1F618FA}">
      <dsp:nvSpPr>
        <dsp:cNvPr id="0" name=""/>
        <dsp:cNvSpPr/>
      </dsp:nvSpPr>
      <dsp:spPr>
        <a:xfrm rot="3310531">
          <a:off x="1126638" y="3001771"/>
          <a:ext cx="1422101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422101" y="18746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3310531">
        <a:off x="1802136" y="2984965"/>
        <a:ext cx="71105" cy="71105"/>
      </dsp:txXfrm>
    </dsp:sp>
    <dsp:sp modelId="{48CF43E1-AEA1-4215-8A9D-ACB103A3345C}">
      <dsp:nvSpPr>
        <dsp:cNvPr id="0" name=""/>
        <dsp:cNvSpPr/>
      </dsp:nvSpPr>
      <dsp:spPr>
        <a:xfrm>
          <a:off x="2243744" y="3096653"/>
          <a:ext cx="1513451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экономических субъектов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2243744" y="3096653"/>
        <a:ext cx="1513451" cy="1015139"/>
      </dsp:txXfrm>
    </dsp:sp>
    <dsp:sp modelId="{9D811D41-927D-4CF1-9FDC-3D591FA4DAED}">
      <dsp:nvSpPr>
        <dsp:cNvPr id="0" name=""/>
        <dsp:cNvSpPr/>
      </dsp:nvSpPr>
      <dsp:spPr>
        <a:xfrm rot="19457599">
          <a:off x="3663192" y="3293623"/>
          <a:ext cx="1000118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000118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19457599">
        <a:off x="4138248" y="3287367"/>
        <a:ext cx="50005" cy="50005"/>
      </dsp:txXfrm>
    </dsp:sp>
    <dsp:sp modelId="{1D256067-071B-4B25-BAEE-C14DF328BD6A}">
      <dsp:nvSpPr>
        <dsp:cNvPr id="0" name=""/>
        <dsp:cNvSpPr/>
      </dsp:nvSpPr>
      <dsp:spPr>
        <a:xfrm>
          <a:off x="4569307" y="2512947"/>
          <a:ext cx="2921307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фирм </a:t>
          </a:r>
        </a:p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(коммерческих и некоммерческих)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4569307" y="2512947"/>
        <a:ext cx="2921307" cy="1015139"/>
      </dsp:txXfrm>
    </dsp:sp>
    <dsp:sp modelId="{053A5AC5-A210-4090-86AF-49D2122891A5}">
      <dsp:nvSpPr>
        <dsp:cNvPr id="0" name=""/>
        <dsp:cNvSpPr/>
      </dsp:nvSpPr>
      <dsp:spPr>
        <a:xfrm rot="2142401">
          <a:off x="3663192" y="3877329"/>
          <a:ext cx="1000118" cy="37492"/>
        </a:xfrm>
        <a:custGeom>
          <a:avLst/>
          <a:gdLst/>
          <a:ahLst/>
          <a:cxnLst/>
          <a:rect l="0" t="0" r="0" b="0"/>
          <a:pathLst>
            <a:path>
              <a:moveTo>
                <a:pt x="0" y="18746"/>
              </a:moveTo>
              <a:lnTo>
                <a:pt x="1000118" y="18746"/>
              </a:lnTo>
            </a:path>
          </a:pathLst>
        </a:custGeom>
        <a:noFill/>
        <a:ln w="254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ru-RU" sz="500" kern="1200"/>
        </a:p>
      </dsp:txBody>
      <dsp:txXfrm rot="2142401">
        <a:off x="4138248" y="3871072"/>
        <a:ext cx="50005" cy="50005"/>
      </dsp:txXfrm>
    </dsp:sp>
    <dsp:sp modelId="{4104E4F3-7701-4F0D-85B0-6F57888072EC}">
      <dsp:nvSpPr>
        <dsp:cNvPr id="0" name=""/>
        <dsp:cNvSpPr/>
      </dsp:nvSpPr>
      <dsp:spPr>
        <a:xfrm>
          <a:off x="4569307" y="3680358"/>
          <a:ext cx="2921307" cy="1015139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35000"/>
                <a:satMod val="260000"/>
              </a:schemeClr>
            </a:gs>
            <a:gs pos="30000">
              <a:schemeClr val="accent1">
                <a:hueOff val="0"/>
                <a:satOff val="0"/>
                <a:lumOff val="0"/>
                <a:alphaOff val="0"/>
                <a:tint val="38000"/>
                <a:satMod val="260000"/>
              </a:schemeClr>
            </a:gs>
            <a:gs pos="75000">
              <a:schemeClr val="accent1">
                <a:hueOff val="0"/>
                <a:satOff val="0"/>
                <a:lumOff val="0"/>
                <a:alphaOff val="0"/>
                <a:tint val="55000"/>
                <a:satMod val="255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ln>
          <a:noFill/>
        </a:ln>
        <a:effectLst>
          <a:outerShdw blurRad="50800" dist="25000" dir="5400000" rotWithShape="0">
            <a:srgbClr val="000000">
              <a:alpha val="40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ru-RU" sz="1400" b="1" kern="1200" dirty="0" smtClean="0">
              <a:latin typeface="Verdana" pitchFamily="34" charset="0"/>
              <a:ea typeface="Verdana" pitchFamily="34" charset="0"/>
              <a:cs typeface="Verdana" pitchFamily="34" charset="0"/>
            </a:rPr>
            <a:t>Финансы населения</a:t>
          </a:r>
          <a:endParaRPr lang="ru-RU" sz="1400" b="1" kern="1200" dirty="0">
            <a:latin typeface="Verdana" pitchFamily="34" charset="0"/>
            <a:ea typeface="Verdana" pitchFamily="34" charset="0"/>
            <a:cs typeface="Verdana" pitchFamily="34" charset="0"/>
          </a:endParaRPr>
        </a:p>
      </dsp:txBody>
      <dsp:txXfrm>
        <a:off x="4569307" y="3680358"/>
        <a:ext cx="2921307" cy="101513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822DD3-6095-4CD2-8AE9-FBDECC581CAF}" type="datetimeFigureOut">
              <a:rPr lang="ru-RU" smtClean="0"/>
              <a:pPr/>
              <a:t>26.11.2019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F81A8-5A31-488C-BAC1-387651130740}" type="slidenum">
              <a:rPr lang="ru-RU" smtClean="0"/>
              <a:pPr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gif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451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179484" y="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21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857500" y="514350"/>
            <a:ext cx="3429000" cy="2571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451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3257550"/>
            <a:ext cx="7315200" cy="3086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noProof="0" smtClean="0"/>
              <a:t>Образец текста</a:t>
            </a:r>
          </a:p>
          <a:p>
            <a:pPr lvl="1"/>
            <a:r>
              <a:rPr lang="ru-RU" noProof="0" smtClean="0"/>
              <a:t>Второй уровень</a:t>
            </a:r>
          </a:p>
          <a:p>
            <a:pPr lvl="2"/>
            <a:r>
              <a:rPr lang="ru-RU" noProof="0" smtClean="0"/>
              <a:t>Третий уровень</a:t>
            </a:r>
          </a:p>
          <a:p>
            <a:pPr lvl="3"/>
            <a:r>
              <a:rPr lang="ru-RU" noProof="0" smtClean="0"/>
              <a:t>Четвертый уровень</a:t>
            </a:r>
          </a:p>
          <a:p>
            <a:pPr lvl="4"/>
            <a:r>
              <a:rPr lang="ru-RU" noProof="0" smtClean="0"/>
              <a:t>Пятый уровень</a:t>
            </a:r>
          </a:p>
        </p:txBody>
      </p:sp>
      <p:sp>
        <p:nvSpPr>
          <p:cNvPr id="6451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51391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451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179484" y="6513910"/>
            <a:ext cx="3962400" cy="342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pPr>
              <a:defRPr/>
            </a:pPr>
            <a:fld id="{4FC942D3-7B7D-419D-B266-1E28FC7C41A0}" type="slidenum">
              <a:rPr lang="ru-RU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FC942D3-7B7D-419D-B266-1E28FC7C41A0}" type="slidenum">
              <a:rPr lang="ru-RU" smtClean="0"/>
              <a:pPr>
                <a:defRPr/>
              </a:pPr>
              <a:t>1</a:t>
            </a:fld>
            <a:endParaRPr lang="ru-RU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9" name="Подзаголовок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ru-RU" smtClean="0"/>
              <a:t>Образец подзаголовка</a:t>
            </a:r>
            <a:endParaRPr kumimoji="0" lang="en-US"/>
          </a:p>
        </p:txBody>
      </p:sp>
      <p:sp>
        <p:nvSpPr>
          <p:cNvPr id="28" name="Дата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7" name="Нижний колонтитул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Прямоугольник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Прямоугольник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ая соединительная линия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Прямая соединительная линия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Прямоугольник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Овал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Овал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Овал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Номер слайда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pPr>
              <a:defRPr/>
            </a:pPr>
            <a:fld id="{D53EF28D-D1BA-4631-817E-F106FB97F34D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963A1C-0917-4C47-A953-F738D16CE480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1F70CF7A-21DC-402D-B593-CAA91D931E29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8" name="Содержимое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>
              <a:defRPr/>
            </a:pPr>
            <a:fld id="{A923C07B-EB22-4CAB-816F-7BC0663506D7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10" name="Нижний колонтитул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Прямоугольник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Прямая соединительная линия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Прямая соединительная линия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Прямая соединительная линия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Прямоугольник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Овал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Овал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Овал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Овал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Овал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Прямая соединительная линия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pPr>
              <a:defRPr/>
            </a:pPr>
            <a:fld id="{DEF73F27-7415-49D5-971F-744A70595229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7127659-556D-471F-A7A3-0D9488ADAD79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9" name="Содержимое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04E5E0-C606-44E2-8E8C-56D0F6A032DF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11" name="Содержимое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3" name="Содержимое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12" name="Текст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4" name="Текст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6" name="Дата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>
              <a:defRPr/>
            </a:pPr>
            <a:fld id="{C33724F1-55A8-4F3E-8248-2D99BC94A657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68707F3-009F-4559-903A-7294366AD3F7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8" name="Прямая соединительная линия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Прямоугольник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Прямая соединительная линия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Овал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Содержимое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ru-RU" smtClean="0"/>
              <a:t>Образец текста</a:t>
            </a:r>
          </a:p>
          <a:p>
            <a:pPr lvl="1" eaLnBrk="1" latinLnBrk="0" hangingPunct="1"/>
            <a:r>
              <a:rPr lang="ru-RU" smtClean="0"/>
              <a:t>Второй уровень</a:t>
            </a:r>
          </a:p>
          <a:p>
            <a:pPr lvl="2" eaLnBrk="1" latinLnBrk="0" hangingPunct="1"/>
            <a:r>
              <a:rPr lang="ru-RU" smtClean="0"/>
              <a:t>Третий уровень</a:t>
            </a:r>
          </a:p>
          <a:p>
            <a:pPr lvl="3" eaLnBrk="1" latinLnBrk="0" hangingPunct="1"/>
            <a:r>
              <a:rPr lang="ru-RU" smtClean="0"/>
              <a:t>Четвертый уровень</a:t>
            </a:r>
          </a:p>
          <a:p>
            <a:pPr lvl="4" eaLnBrk="1" latinLnBrk="0" hangingPunct="1"/>
            <a:r>
              <a:rPr lang="ru-RU" smtClean="0"/>
              <a:t>Пятый уровень</a:t>
            </a:r>
            <a:endParaRPr kumimoji="0" lang="en-US"/>
          </a:p>
        </p:txBody>
      </p:sp>
      <p:sp>
        <p:nvSpPr>
          <p:cNvPr id="21" name="Дата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  <p:sp>
        <p:nvSpPr>
          <p:cNvPr id="22" name="Номер слайда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>
              <a:defRPr/>
            </a:pPr>
            <a:fld id="{2363FF55-2B81-4C63-B589-3C1567D7EFF3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23" name="Нижний колонтитул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Овал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ru-RU" smtClean="0"/>
              <a:t>Вставка рисунка</a:t>
            </a:r>
            <a:endParaRPr kumimoji="0" lang="en-US" dirty="0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ru-RU" smtClean="0"/>
              <a:t>Образец текста</a:t>
            </a:r>
          </a:p>
        </p:txBody>
      </p:sp>
      <p:sp>
        <p:nvSpPr>
          <p:cNvPr id="10" name="Прямая соединительная линия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Прямоугольник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Прямая соединительная линия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Прямая соединительная линия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Прямая соединительная линия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Дата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  <p:sp>
        <p:nvSpPr>
          <p:cNvPr id="18" name="Номер слайда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>
              <a:defRPr/>
            </a:pPr>
            <a:fld id="{4A8DE65C-858E-4346-9CCB-CECFB3EE41E7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  <p:sp>
        <p:nvSpPr>
          <p:cNvPr id="21" name="Нижний колонтитул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>
              <a:defRPr/>
            </a:pPr>
            <a:endParaRPr lang="ru-R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ая соединительная линия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Заголовок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ru-RU" smtClean="0"/>
              <a:t>Образец заголовка</a:t>
            </a:r>
            <a:endParaRPr kumimoji="0" lang="en-US"/>
          </a:p>
        </p:txBody>
      </p:sp>
      <p:sp>
        <p:nvSpPr>
          <p:cNvPr id="13" name="Текст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ru-RU" smtClean="0"/>
              <a:t>Образец текста</a:t>
            </a:r>
          </a:p>
          <a:p>
            <a:pPr lvl="1" eaLnBrk="1" latinLnBrk="0" hangingPunct="1"/>
            <a:r>
              <a:rPr kumimoji="0" lang="ru-RU" smtClean="0"/>
              <a:t>Второй уровень</a:t>
            </a:r>
          </a:p>
          <a:p>
            <a:pPr lvl="2" eaLnBrk="1" latinLnBrk="0" hangingPunct="1"/>
            <a:r>
              <a:rPr kumimoji="0" lang="ru-RU" smtClean="0"/>
              <a:t>Третий уровень</a:t>
            </a:r>
          </a:p>
          <a:p>
            <a:pPr lvl="3" eaLnBrk="1" latinLnBrk="0" hangingPunct="1"/>
            <a:r>
              <a:rPr kumimoji="0" lang="ru-RU" smtClean="0"/>
              <a:t>Четвертый уровень</a:t>
            </a:r>
          </a:p>
          <a:p>
            <a:pPr lvl="4" eaLnBrk="1" latinLnBrk="0" hangingPunct="1"/>
            <a:r>
              <a:rPr kumimoji="0" lang="ru-RU" smtClean="0"/>
              <a:t>Пятый уровень</a:t>
            </a:r>
            <a:endParaRPr kumimoji="0" lang="en-US"/>
          </a:p>
        </p:txBody>
      </p:sp>
      <p:sp>
        <p:nvSpPr>
          <p:cNvPr id="14" name="Дата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Прямая соединительная линия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Прямая соединительная линия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Прямоугольник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Прямая соединительная линия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Овал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Номер слайда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>
              <a:defRPr/>
            </a:pPr>
            <a:fld id="{872148BD-81B3-4769-B659-8B204CD685B3}" type="slidenum">
              <a:rPr lang="ru-RU" smtClean="0"/>
              <a:pPr>
                <a:defRPr/>
              </a:pPr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11" r:id="rId1"/>
    <p:sldLayoutId id="2147483812" r:id="rId2"/>
    <p:sldLayoutId id="2147483813" r:id="rId3"/>
    <p:sldLayoutId id="2147483814" r:id="rId4"/>
    <p:sldLayoutId id="2147483815" r:id="rId5"/>
    <p:sldLayoutId id="2147483816" r:id="rId6"/>
    <p:sldLayoutId id="2147483817" r:id="rId7"/>
    <p:sldLayoutId id="2147483818" r:id="rId8"/>
    <p:sldLayoutId id="2147483819" r:id="rId9"/>
    <p:sldLayoutId id="2147483820" r:id="rId10"/>
    <p:sldLayoutId id="2147483821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AutoShape 5"/>
          <p:cNvSpPr>
            <a:spLocks noGrp="1" noChangeArrowheads="1"/>
          </p:cNvSpPr>
          <p:nvPr>
            <p:ph type="ctrTitle"/>
          </p:nvPr>
        </p:nvSpPr>
        <p:spPr>
          <a:xfrm>
            <a:off x="1981200" y="609600"/>
            <a:ext cx="6629400" cy="1894362"/>
          </a:xfrm>
        </p:spPr>
        <p:txBody>
          <a:bodyPr>
            <a:noAutofit/>
          </a:bodyPr>
          <a:lstStyle/>
          <a:p>
            <a:pPr eaLnBrk="1" hangingPunct="1"/>
            <a:r>
              <a:rPr lang="ru-RU" sz="48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Тема 10:</a:t>
            </a:r>
            <a:br>
              <a:rPr lang="ru-RU" sz="4800" dirty="0" smtClean="0">
                <a:solidFill>
                  <a:srgbClr val="C0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</a:br>
            <a:r>
              <a:rPr lang="ru-RU" sz="4800" dirty="0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Финансовая система</a:t>
            </a:r>
            <a:endParaRPr lang="ru-RU" sz="4800" b="0" dirty="0" smtClean="0">
              <a:solidFill>
                <a:srgbClr val="005DA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21508" name="Picture 4" descr="Картинки по запросу налоги глазами детей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28850" y="2667000"/>
            <a:ext cx="6915150" cy="4191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0"/>
            <a:ext cx="7467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Доходы государственного (консолидированного) бюджета РБ 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70657" name="Picture 1"/>
          <p:cNvPicPr>
            <a:picLocks noChangeAspect="1" noChangeArrowheads="1"/>
          </p:cNvPicPr>
          <p:nvPr/>
        </p:nvPicPr>
        <p:blipFill>
          <a:blip r:embed="rId2" cstate="print"/>
          <a:srcRect l="25195" t="22916" r="22070" b="17708"/>
          <a:stretch>
            <a:fillRect/>
          </a:stretch>
        </p:blipFill>
        <p:spPr bwMode="auto">
          <a:xfrm>
            <a:off x="142844" y="1142984"/>
            <a:ext cx="6429420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0658" name="Picture 2"/>
          <p:cNvPicPr>
            <a:picLocks noChangeAspect="1" noChangeArrowheads="1"/>
          </p:cNvPicPr>
          <p:nvPr/>
        </p:nvPicPr>
        <p:blipFill>
          <a:blip r:embed="rId3" cstate="print"/>
          <a:srcRect l="27148" t="43750" r="28320" b="28125"/>
          <a:stretch>
            <a:fillRect/>
          </a:stretch>
        </p:blipFill>
        <p:spPr bwMode="auto">
          <a:xfrm>
            <a:off x="4090525" y="5214950"/>
            <a:ext cx="4624880" cy="1643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533400" y="228600"/>
            <a:ext cx="7467600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Доходы государственного (консолидированного) бюджета РБ 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16737" name="Picture 1"/>
          <p:cNvPicPr>
            <a:picLocks noChangeAspect="1" noChangeArrowheads="1"/>
          </p:cNvPicPr>
          <p:nvPr/>
        </p:nvPicPr>
        <p:blipFill>
          <a:blip r:embed="rId2" cstate="print"/>
          <a:srcRect l="32227" t="29167" r="27343" b="30208"/>
          <a:stretch>
            <a:fillRect/>
          </a:stretch>
        </p:blipFill>
        <p:spPr bwMode="auto">
          <a:xfrm>
            <a:off x="214282" y="1593354"/>
            <a:ext cx="8501122" cy="48049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571472" y="0"/>
            <a:ext cx="7215206" cy="1143000"/>
          </a:xfrm>
        </p:spPr>
        <p:txBody>
          <a:bodyPr>
            <a:normAutofit fontScale="90000"/>
          </a:bodyPr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Расходы государственного (консолидированного) бюджета РБ 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Содержимое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113665" name="Picture 1"/>
          <p:cNvPicPr>
            <a:picLocks noChangeAspect="1" noChangeArrowheads="1"/>
          </p:cNvPicPr>
          <p:nvPr/>
        </p:nvPicPr>
        <p:blipFill>
          <a:blip r:embed="rId2" cstate="print"/>
          <a:srcRect l="24024" t="30209" r="24999" b="9374"/>
          <a:stretch>
            <a:fillRect/>
          </a:stretch>
        </p:blipFill>
        <p:spPr bwMode="auto">
          <a:xfrm>
            <a:off x="142844" y="1142984"/>
            <a:ext cx="8572524" cy="57150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Бюджетный дефицит и бюджетный </a:t>
            </a:r>
            <a:r>
              <a:rPr lang="ru-RU" sz="3200" b="1" dirty="0" err="1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профицит</a:t>
            </a:r>
            <a:endParaRPr lang="ru-RU" sz="32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28600" y="1524000"/>
            <a:ext cx="7467600" cy="4873752"/>
          </a:xfrm>
        </p:spPr>
        <p:txBody>
          <a:bodyPr>
            <a:normAutofit lnSpcReduction="10000"/>
          </a:bodyPr>
          <a:lstStyle/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Если доходы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&gt;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расходов – то </a:t>
            </a:r>
            <a:r>
              <a:rPr lang="ru-RU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профицит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бюджета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Если доходы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&lt;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расходов – 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дефицит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бюджета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Если доходы = 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расходам,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то 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сбалансированный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Бюджет</a:t>
            </a:r>
            <a:endParaRPr lang="en-US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endParaRPr lang="en-US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Сумма накопленных 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бюджетных </a:t>
            </a:r>
            <a:r>
              <a:rPr lang="ru-RU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дефицитов=</a:t>
            </a:r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>
              <a:buNone/>
            </a:pP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Государственный долг</a:t>
            </a:r>
            <a:endParaRPr lang="ru-RU" b="1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41986" name="Picture 2"/>
          <p:cNvPicPr>
            <a:picLocks noChangeAspect="1" noChangeArrowheads="1"/>
          </p:cNvPicPr>
          <p:nvPr/>
        </p:nvPicPr>
        <p:blipFill>
          <a:blip r:embed="rId2" cstate="print"/>
          <a:srcRect l="54321" t="24444" r="15625" b="36667"/>
          <a:stretch>
            <a:fillRect/>
          </a:stretch>
        </p:blipFill>
        <p:spPr bwMode="auto">
          <a:xfrm>
            <a:off x="4432973" y="3429000"/>
            <a:ext cx="4711025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Бюджетный дефицит и бюджетный </a:t>
            </a:r>
            <a:r>
              <a:rPr lang="ru-RU" sz="2800" b="1" dirty="0" err="1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профицит</a:t>
            </a:r>
            <a:endParaRPr lang="ru-RU" dirty="0"/>
          </a:p>
        </p:txBody>
      </p:sp>
      <p:pic>
        <p:nvPicPr>
          <p:cNvPr id="4" name="Содержимое 3" descr="image001.gif"/>
          <p:cNvPicPr>
            <a:picLocks noGrp="1" noChangeAspect="1"/>
          </p:cNvPicPr>
          <p:nvPr>
            <p:ph sz="quarter" idx="1"/>
          </p:nvPr>
        </p:nvPicPr>
        <p:blipFill>
          <a:blip r:embed="rId2" cstate="print"/>
          <a:srcRect l="1730" r="3106"/>
          <a:stretch>
            <a:fillRect/>
          </a:stretch>
        </p:blipFill>
        <p:spPr>
          <a:xfrm>
            <a:off x="152400" y="1981200"/>
            <a:ext cx="8686800" cy="347472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914" name="Picture 2" descr="Картинки по запросу госдолг беларуси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2000" y="0"/>
            <a:ext cx="7134225" cy="3276601"/>
          </a:xfrm>
          <a:prstGeom prst="rect">
            <a:avLst/>
          </a:prstGeom>
          <a:noFill/>
        </p:spPr>
      </p:pic>
      <p:pic>
        <p:nvPicPr>
          <p:cNvPr id="5" name="Picture 2" descr="Картинки по запросу госдолг беларуси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905000" y="3276600"/>
            <a:ext cx="4849455" cy="3581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0"/>
            <a:ext cx="7467600" cy="1143000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Есть ли оптимальная величина государственного бюджета?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52400" y="1371600"/>
            <a:ext cx="8458200" cy="5181600"/>
          </a:xfrm>
        </p:spPr>
        <p:txBody>
          <a:bodyPr>
            <a:normAutofit lnSpcReduction="10000"/>
          </a:bodyPr>
          <a:lstStyle/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Уровень госрасходов, который максимизирует экономический рост, составляет 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20 – 25% ВВП</a:t>
            </a:r>
          </a:p>
          <a:p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Период 1970-2004 гг.: Увеличение на 1% государственных расходов к ВВП сокращал темпы роста в ЕС на 0,13 % </a:t>
            </a:r>
          </a:p>
          <a:p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Почему? Госсектор использует те ресурсы, которые более эффективно мог бы использовать частный сектор</a:t>
            </a:r>
          </a:p>
          <a:p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 Беларуси: в 2011 г. доходы 39% ВВП. В 2015 г. до 43% ВВП. В 2016 – 31% ВВП.</a:t>
            </a:r>
            <a:endParaRPr lang="ru-RU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467600" cy="1143000"/>
          </a:xfrm>
        </p:spPr>
        <p:txBody>
          <a:bodyPr>
            <a:normAutofit fontScale="90000"/>
          </a:bodyPr>
          <a:lstStyle/>
          <a:p>
            <a:r>
              <a:rPr lang="ru-RU" sz="2800" b="1" dirty="0" smtClean="0">
                <a:solidFill>
                  <a:srgbClr val="FF33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Вопрос 3. </a:t>
            </a:r>
            <a:r>
              <a:rPr lang="ru-RU" sz="2800" b="1" dirty="0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Налогообложение: сущность, принципы. Виды налогов и их функции. Налоговая система РБ.</a:t>
            </a:r>
            <a:endParaRPr lang="ru-RU" b="1" dirty="0">
              <a:solidFill>
                <a:srgbClr val="005DA2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28600" y="1600200"/>
            <a:ext cx="8229600" cy="4873752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</a:t>
            </a:r>
            <a:r>
              <a:rPr lang="ru-RU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 — обязательный, индивидуальный безвозмездный платёж, принудительно взимаемый органами государственной власти с организаций и физических лиц в целях финансового </a:t>
            </a:r>
          </a:p>
          <a:p>
            <a:pPr>
              <a:buNone/>
            </a:pPr>
            <a:r>
              <a:rPr lang="ru-RU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обеспечения </a:t>
            </a:r>
          </a:p>
          <a:p>
            <a:pPr>
              <a:buNone/>
            </a:pPr>
            <a:r>
              <a:rPr lang="ru-RU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деятельности </a:t>
            </a:r>
          </a:p>
          <a:p>
            <a:pPr>
              <a:buNone/>
            </a:pPr>
            <a:r>
              <a:rPr lang="ru-RU" sz="28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 государства</a:t>
            </a:r>
          </a:p>
          <a:p>
            <a:pPr>
              <a:buNone/>
            </a:pPr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11266" name="Picture 2" descr="Картинки по запросу налог"/>
          <p:cNvPicPr>
            <a:picLocks noChangeAspect="1" noChangeArrowheads="1"/>
          </p:cNvPicPr>
          <p:nvPr/>
        </p:nvPicPr>
        <p:blipFill>
          <a:blip r:embed="rId2" cstate="print"/>
          <a:srcRect l="14921" t="6491" r="9260" b="17241"/>
          <a:stretch>
            <a:fillRect/>
          </a:stretch>
        </p:blipFill>
        <p:spPr bwMode="auto">
          <a:xfrm>
            <a:off x="5078312" y="3657600"/>
            <a:ext cx="4065687" cy="3200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0"/>
            <a:ext cx="8305800" cy="685800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Функции налогообложения</a:t>
            </a:r>
            <a:endParaRPr lang="ru-RU" sz="4000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52400" y="685800"/>
            <a:ext cx="8610600" cy="6019800"/>
          </a:xfrm>
        </p:spPr>
        <p:txBody>
          <a:bodyPr>
            <a:noAutofit/>
          </a:bodyPr>
          <a:lstStyle/>
          <a:p>
            <a:pPr fontAlgn="base"/>
            <a:r>
              <a:rPr lang="ru-RU" b="1" dirty="0" smtClean="0"/>
              <a:t>Фискальная функция </a:t>
            </a:r>
            <a:r>
              <a:rPr lang="ru-RU" dirty="0" smtClean="0"/>
              <a:t>налогообложения </a:t>
            </a:r>
            <a:r>
              <a:rPr lang="en-US" dirty="0" smtClean="0"/>
              <a:t>-</a:t>
            </a:r>
            <a:r>
              <a:rPr lang="ru-RU" dirty="0" smtClean="0"/>
              <a:t>формирование и мобилизация финансовых ресурсов государства. </a:t>
            </a:r>
          </a:p>
          <a:p>
            <a:pPr fontAlgn="base"/>
            <a:r>
              <a:rPr lang="ru-RU" b="1" dirty="0" smtClean="0"/>
              <a:t>Распределительная функция </a:t>
            </a:r>
            <a:r>
              <a:rPr lang="ru-RU" dirty="0" smtClean="0"/>
              <a:t>налогообложения — состоит в перераспределении общественных доходов.</a:t>
            </a:r>
          </a:p>
          <a:p>
            <a:pPr fontAlgn="base"/>
            <a:r>
              <a:rPr lang="ru-RU" b="1" dirty="0" smtClean="0"/>
              <a:t>Регулирующая функция </a:t>
            </a:r>
            <a:r>
              <a:rPr lang="ru-RU" dirty="0" smtClean="0"/>
              <a:t>налогообложения — направлена на решение посредством налоговых механизмов тех или иных задач экономической политики государства. </a:t>
            </a:r>
          </a:p>
          <a:p>
            <a:pPr fontAlgn="base"/>
            <a:r>
              <a:rPr lang="ru-RU" b="1" dirty="0" smtClean="0"/>
              <a:t>Контрольная функция</a:t>
            </a:r>
            <a:r>
              <a:rPr lang="ru-RU" dirty="0" smtClean="0"/>
              <a:t> налогообложения — позволяет государству отслеживать своевременность и полноту поступлений в бюджет денежных средств и сопоставлять их величину финансовых ресурсов.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7467600" cy="533400"/>
          </a:xfrm>
        </p:spPr>
        <p:txBody>
          <a:bodyPr>
            <a:normAutofit fontScale="90000"/>
          </a:bodyPr>
          <a:lstStyle/>
          <a:p>
            <a:pPr algn="ctr"/>
            <a:r>
              <a:rPr lang="ru-RU" sz="36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Зачем платить налоги?</a:t>
            </a:r>
            <a:endParaRPr lang="ru-RU" sz="3600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46082" name="Picture 2" descr="Картинки по запросу оседлый бандит"/>
          <p:cNvPicPr>
            <a:picLocks noChangeAspect="1" noChangeArrowheads="1"/>
          </p:cNvPicPr>
          <p:nvPr/>
        </p:nvPicPr>
        <p:blipFill>
          <a:blip r:embed="rId2" cstate="print"/>
          <a:srcRect b="11023"/>
          <a:stretch>
            <a:fillRect/>
          </a:stretch>
        </p:blipFill>
        <p:spPr bwMode="auto">
          <a:xfrm>
            <a:off x="0" y="533400"/>
            <a:ext cx="8811087" cy="5715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990600"/>
            <a:ext cx="8382000" cy="5791200"/>
          </a:xfrm>
        </p:spPr>
        <p:txBody>
          <a:bodyPr>
            <a:normAutofit/>
          </a:bodyPr>
          <a:lstStyle/>
          <a:p>
            <a:pPr lvl="0"/>
            <a:r>
              <a:rPr lang="ru-RU" sz="3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1. Финансовая система и ее структура. Государственные, частные и национальные  финансы.</a:t>
            </a:r>
          </a:p>
          <a:p>
            <a:pPr lvl="0"/>
            <a:r>
              <a:rPr lang="ru-RU" sz="3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2. Госбюджет и его функции. Расходы и доходы государственного бюджета. Бюджетный дефицит и бюджетный </a:t>
            </a:r>
            <a:r>
              <a:rPr lang="ru-RU" sz="32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профицит</a:t>
            </a:r>
            <a:r>
              <a:rPr lang="ru-RU" sz="3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. Госбюджет РБ.</a:t>
            </a:r>
          </a:p>
          <a:p>
            <a:pPr lvl="0"/>
            <a:r>
              <a:rPr lang="ru-RU" sz="32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3. Налогообложение: сущность, принципы. Виды налогов и их функции. Налоговая система РБ.</a:t>
            </a:r>
          </a:p>
        </p:txBody>
      </p:sp>
      <p:sp>
        <p:nvSpPr>
          <p:cNvPr id="3" name="AutoShape 2"/>
          <p:cNvSpPr txBox="1">
            <a:spLocks noChangeArrowheads="1"/>
          </p:cNvSpPr>
          <p:nvPr/>
        </p:nvSpPr>
        <p:spPr>
          <a:xfrm>
            <a:off x="228600" y="0"/>
            <a:ext cx="8610600" cy="1828800"/>
          </a:xfrm>
          <a:prstGeom prst="rect">
            <a:avLst/>
          </a:prstGeom>
        </p:spPr>
        <p:txBody>
          <a:bodyPr vert="horz">
            <a:noAutofit/>
          </a:bodyPr>
          <a:lstStyle/>
          <a:p>
            <a:pPr marL="685800" marR="0" lvl="0" indent="-685800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None/>
              <a:tabLst/>
              <a:defRPr/>
            </a:pPr>
            <a:r>
              <a:rPr kumimoji="0" lang="ru-RU" b="1" i="0" u="none" strike="noStrike" kern="120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Verdana" pitchFamily="34" charset="0"/>
                <a:ea typeface="Verdana" pitchFamily="34" charset="0"/>
                <a:cs typeface="Verdana" pitchFamily="34" charset="0"/>
              </a:rPr>
              <a:t>Вопросы:</a:t>
            </a:r>
            <a:endParaRPr kumimoji="0" lang="ru-RU" b="1" i="1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04800" y="0"/>
            <a:ext cx="8305800" cy="685800"/>
          </a:xfrm>
        </p:spPr>
        <p:txBody>
          <a:bodyPr>
            <a:noAutofit/>
          </a:bodyPr>
          <a:lstStyle/>
          <a:p>
            <a:pPr algn="ctr"/>
            <a:r>
              <a:rPr lang="ru-RU" sz="40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Принципы налогообложения</a:t>
            </a:r>
            <a:endParaRPr lang="ru-RU" sz="4000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52400" y="685800"/>
            <a:ext cx="8610600" cy="6019800"/>
          </a:xfrm>
        </p:spPr>
        <p:txBody>
          <a:bodyPr>
            <a:noAutofit/>
          </a:bodyPr>
          <a:lstStyle/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единства, равенства, обязательности 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– одинаковая для всех система;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стабильности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-  гарантирует неизменность правил налогообложения в течение длительного периода;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безопасности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– не допускает установления уровня налогов, способных поставить под угрозу нормальное функционирование экономической системы общества;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пропорциональности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- плательщики уплачивают налоги соразмерно получаемым доходам (не всегда);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определенности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—размер, время и способ уплаты налога заранее точно известны;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удобства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— налог будет взиматься в удобный период и удобным способом;</a:t>
            </a:r>
          </a:p>
          <a:p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экономической эффективности и экономности 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стимулирующее воздействие на стабильность и развитие экономики. Издержки по изъятию налогов должны быть меньше, чем сумма самих налогов.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b="1" u="sng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Налоговая система Республики Беларусь:</a:t>
            </a:r>
            <a:endParaRPr lang="ru-RU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формирование благоприятных условий инвестирования в экономику;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стимулирование НТП для повышения конкурентоспособности;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поддержка отечественного производителя в пределах принятых по международным договорам обязательств;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обеспечение социальных гарантий граждан.</a:t>
            </a:r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228600"/>
            <a:ext cx="7467600" cy="715962"/>
          </a:xfrm>
        </p:spPr>
        <p:txBody>
          <a:bodyPr>
            <a:normAutofit fontScale="90000"/>
          </a:bodyPr>
          <a:lstStyle/>
          <a:p>
            <a:pPr algn="ctr"/>
            <a:r>
              <a:rPr lang="ru-RU" sz="44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Примеры налогов</a:t>
            </a:r>
            <a:endParaRPr lang="ru-RU" sz="4400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152400" y="990600"/>
            <a:ext cx="8763000" cy="57150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ru-RU" sz="1700" i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История налогов:</a:t>
            </a:r>
          </a:p>
          <a:p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 на бороду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 — Указом Петра </a:t>
            </a:r>
            <a:r>
              <a:rPr lang="en-US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I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1705 г. введен:</a:t>
            </a:r>
          </a:p>
          <a:p>
            <a:pPr>
              <a:buNone/>
            </a:pP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с царедворцев, дворян, чиновников по 60 рублей в год;</a:t>
            </a:r>
          </a:p>
          <a:p>
            <a:pPr>
              <a:buNone/>
            </a:pP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со слуг, извозчиков, церковных  по 30 рублей в год;</a:t>
            </a:r>
          </a:p>
          <a:p>
            <a:pPr>
              <a:buNone/>
            </a:pP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с крестьян получать пошлину при въезде и выезде из города по 1 копейке с бороды.</a:t>
            </a:r>
          </a:p>
          <a:p>
            <a:pPr>
              <a:buNone/>
            </a:pP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Каждый уплативший пошлину получал </a:t>
            </a:r>
            <a:r>
              <a:rPr lang="ru-RU" sz="1700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бородовой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знак. С 1715 года единая пошлина — 50 рублей с человека в год. Отменена в 1772.</a:t>
            </a:r>
          </a:p>
          <a:p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 на шляпы: 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 1784 по 1811 годы в Великобритании все мужчины носили шляпы.</a:t>
            </a:r>
          </a:p>
          <a:p>
            <a:pPr>
              <a:buNone/>
            </a:pPr>
            <a:r>
              <a:rPr lang="ru-RU" sz="1700" i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Современность в РБ:</a:t>
            </a:r>
          </a:p>
          <a:p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 на «тунеядцев»</a:t>
            </a:r>
          </a:p>
          <a:p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Союз писателей Беларуси выступает за  введение </a:t>
            </a:r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налога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от продажи иностранной литературы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в 1-3% (в Литфонд на развитие белорусской литературы).  </a:t>
            </a:r>
          </a:p>
          <a:p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 России существует аналогичный «</a:t>
            </a:r>
            <a:r>
              <a:rPr lang="ru-RU" sz="17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налог Никиты Михалкова» </a:t>
            </a:r>
            <a:r>
              <a:rPr lang="ru-RU" sz="17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 импортеров техники в 1% в пользу Российского союза правообладателей </a:t>
            </a:r>
          </a:p>
        </p:txBody>
      </p:sp>
      <p:pic>
        <p:nvPicPr>
          <p:cNvPr id="4" name="Рисунок 3" descr="330px-Beard_toke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086600" y="0"/>
            <a:ext cx="2057400" cy="2057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639762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Виды налогов: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28600" y="990600"/>
            <a:ext cx="8915400" cy="5867400"/>
          </a:xfrm>
        </p:spPr>
        <p:txBody>
          <a:bodyPr>
            <a:normAutofit fontScale="85000" lnSpcReduction="10000"/>
          </a:bodyPr>
          <a:lstStyle/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По способу взимания: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прямые (подоходный, на прибыль, земельный и т.п.)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косвенные (надбавки к цене </a:t>
            </a:r>
            <a:r>
              <a:rPr lang="ru-RU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ТиУ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акцизы, НДС, таможенные пошлины, налог с продаж)</a:t>
            </a:r>
          </a:p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Характер налоговых ставок: автономные (аккордные) и пропорциональные (</a:t>
            </a:r>
            <a:r>
              <a:rPr lang="ru-RU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в%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), которые делятся на: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регрессивные (чем больше доход, тем меньше ставка)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«плоская шкала» (ставка не зависит от дохода)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прогрессивные (чем больше доход, тем больше ставка)</a:t>
            </a:r>
          </a:p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 зависимости от органа </a:t>
            </a:r>
          </a:p>
          <a:p>
            <a:pPr>
              <a:buNone/>
            </a:pP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власти: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государственные 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местные </a:t>
            </a:r>
          </a:p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По сфере использования: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общие 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- специальные (целевое </a:t>
            </a:r>
          </a:p>
          <a:p>
            <a:pPr>
              <a:buNone/>
            </a:pP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назначение)</a:t>
            </a:r>
          </a:p>
          <a:p>
            <a:endParaRPr lang="ru-RU" dirty="0"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pic>
        <p:nvPicPr>
          <p:cNvPr id="6146" name="Picture 2" descr="Картинки по запросу налог на прибыль"/>
          <p:cNvPicPr>
            <a:picLocks noChangeAspect="1" noChangeArrowheads="1"/>
          </p:cNvPicPr>
          <p:nvPr/>
        </p:nvPicPr>
        <p:blipFill>
          <a:blip r:embed="rId2" cstate="print"/>
          <a:srcRect l="7429" t="6000" r="14857" b="6000"/>
          <a:stretch>
            <a:fillRect/>
          </a:stretch>
        </p:blipFill>
        <p:spPr bwMode="auto">
          <a:xfrm>
            <a:off x="4904508" y="4114799"/>
            <a:ext cx="4239491" cy="27431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>
            <a:normAutofit/>
          </a:bodyPr>
          <a:lstStyle/>
          <a:p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Положение в Республики Беларусь в рейтинге </a:t>
            </a:r>
            <a:r>
              <a:rPr lang="en-US" sz="28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Paying Taxes</a:t>
            </a:r>
            <a:endParaRPr lang="ru-RU" sz="2800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 исследовании </a:t>
            </a:r>
            <a:r>
              <a:rPr lang="ru-RU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Paying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ru-RU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Taxes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 — 201</a:t>
            </a:r>
            <a:r>
              <a:rPr lang="en-US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9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(Всемирный банк) Беларусь заняла 99-е место по удобству уплаты налогов, в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 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2016 - 63 место.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Средний уровень налоговой нагрузки в нашей стране оказался на уровне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: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53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,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3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%</a:t>
            </a:r>
            <a:endParaRPr lang="ru-RU" dirty="0" smtClean="0"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 то же время Беларусь имеет плюсы в системе налогообложения: 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достаточно низкое количество платежей (7) 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относительно небольшое время, необходимое на подготовку отчетности (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17</a:t>
            </a:r>
            <a:r>
              <a:rPr lang="en-US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0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часов)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ТОП НАЛОГОПЛАТЕЛЬЩИКОВ МИНСКА</a:t>
            </a:r>
            <a:endParaRPr lang="ru-RU" sz="2800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ru-RU" dirty="0" smtClean="0"/>
              <a:t>ЗАО «Белорусская нефтяная компания»,</a:t>
            </a:r>
          </a:p>
          <a:p>
            <a:r>
              <a:rPr lang="ru-RU" dirty="0" smtClean="0"/>
              <a:t>РУП «</a:t>
            </a:r>
            <a:r>
              <a:rPr lang="ru-RU" dirty="0" err="1" smtClean="0"/>
              <a:t>Минскэнерго</a:t>
            </a:r>
            <a:r>
              <a:rPr lang="ru-RU" dirty="0" smtClean="0"/>
              <a:t>»,</a:t>
            </a:r>
          </a:p>
          <a:p>
            <a:r>
              <a:rPr lang="ru-RU" dirty="0" smtClean="0"/>
              <a:t>ООО «</a:t>
            </a:r>
            <a:r>
              <a:rPr lang="ru-RU" dirty="0" err="1" smtClean="0"/>
              <a:t>Табак-инвест</a:t>
            </a:r>
            <a:r>
              <a:rPr lang="ru-RU" dirty="0" smtClean="0"/>
              <a:t>»,</a:t>
            </a:r>
          </a:p>
          <a:p>
            <a:r>
              <a:rPr lang="ru-RU" dirty="0" smtClean="0"/>
              <a:t>СООО «Мобильные </a:t>
            </a:r>
            <a:r>
              <a:rPr lang="ru-RU" dirty="0" err="1" smtClean="0"/>
              <a:t>ТелеСистемы</a:t>
            </a:r>
            <a:r>
              <a:rPr lang="ru-RU" dirty="0" smtClean="0"/>
              <a:t>»,</a:t>
            </a:r>
          </a:p>
          <a:p>
            <a:r>
              <a:rPr lang="ru-RU" dirty="0" smtClean="0"/>
              <a:t>ИООО «ЛУКОЙЛ Белоруссия»,</a:t>
            </a:r>
          </a:p>
          <a:p>
            <a:r>
              <a:rPr lang="ru-RU" dirty="0" smtClean="0"/>
              <a:t>унитарное предприятие «А1»,</a:t>
            </a:r>
          </a:p>
          <a:p>
            <a:r>
              <a:rPr lang="ru-RU" dirty="0" smtClean="0"/>
              <a:t>ЗАО «Минский завод виноградных вин»,</a:t>
            </a:r>
          </a:p>
          <a:p>
            <a:r>
              <a:rPr lang="ru-RU" dirty="0" smtClean="0"/>
              <a:t>ОАО «Минск Кристалл»,</a:t>
            </a:r>
          </a:p>
          <a:p>
            <a:r>
              <a:rPr lang="ru-RU" dirty="0" smtClean="0"/>
              <a:t>ООО «</a:t>
            </a:r>
            <a:r>
              <a:rPr lang="ru-RU" dirty="0" err="1" smtClean="0"/>
              <a:t>Евроторг</a:t>
            </a:r>
            <a:r>
              <a:rPr lang="ru-RU" dirty="0" smtClean="0"/>
              <a:t>».</a:t>
            </a:r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001000" cy="1143000"/>
          </a:xfrm>
        </p:spPr>
        <p:txBody>
          <a:bodyPr>
            <a:normAutofit/>
          </a:bodyPr>
          <a:lstStyle/>
          <a:p>
            <a:pPr algn="ctr"/>
            <a:r>
              <a:rPr lang="ru-RU" sz="28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ТОП НАЛОГОПЛАТЕЛЬЩИКОВ РБ</a:t>
            </a:r>
            <a:endParaRPr lang="ru-RU" sz="2800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8229600" cy="4953000"/>
          </a:xfrm>
        </p:spPr>
        <p:txBody>
          <a:bodyPr>
            <a:normAutofit/>
          </a:bodyPr>
          <a:lstStyle/>
          <a:p>
            <a:r>
              <a:rPr lang="ru-RU" dirty="0" smtClean="0"/>
              <a:t>ОАО "Газпром </a:t>
            </a:r>
            <a:r>
              <a:rPr lang="ru-RU" dirty="0" err="1" smtClean="0"/>
              <a:t>трансгаз</a:t>
            </a:r>
            <a:r>
              <a:rPr lang="ru-RU" dirty="0" smtClean="0"/>
              <a:t> </a:t>
            </a:r>
            <a:r>
              <a:rPr lang="ru-RU" dirty="0" smtClean="0"/>
              <a:t>Беларусь»</a:t>
            </a:r>
          </a:p>
          <a:p>
            <a:r>
              <a:rPr lang="ru-RU" dirty="0" smtClean="0"/>
              <a:t>ИООО "</a:t>
            </a:r>
            <a:r>
              <a:rPr lang="ru-RU" dirty="0" err="1" smtClean="0"/>
              <a:t>Лукойл</a:t>
            </a:r>
            <a:r>
              <a:rPr lang="ru-RU" dirty="0" smtClean="0"/>
              <a:t> Белоруссия"</a:t>
            </a:r>
            <a:endParaRPr lang="ru-RU" dirty="0" smtClean="0"/>
          </a:p>
          <a:p>
            <a:r>
              <a:rPr lang="ru-RU" dirty="0" smtClean="0"/>
              <a:t>ОАО – «</a:t>
            </a:r>
            <a:r>
              <a:rPr lang="ru-RU" dirty="0" err="1" smtClean="0"/>
              <a:t>Нафтан</a:t>
            </a:r>
            <a:r>
              <a:rPr lang="ru-RU" dirty="0" smtClean="0"/>
              <a:t>»</a:t>
            </a:r>
          </a:p>
          <a:p>
            <a:r>
              <a:rPr lang="ru-RU" dirty="0" smtClean="0"/>
              <a:t> ОАО "Гродненская табачная фабрика </a:t>
            </a:r>
            <a:r>
              <a:rPr lang="ru-RU" dirty="0" smtClean="0"/>
              <a:t>«Неман»</a:t>
            </a:r>
          </a:p>
          <a:p>
            <a:r>
              <a:rPr lang="ru-RU" dirty="0" smtClean="0"/>
              <a:t>ОАО "</a:t>
            </a:r>
            <a:r>
              <a:rPr lang="ru-RU" dirty="0" err="1" smtClean="0"/>
              <a:t>Беларуськалий</a:t>
            </a:r>
            <a:r>
              <a:rPr lang="ru-RU" dirty="0" smtClean="0"/>
              <a:t>«</a:t>
            </a:r>
          </a:p>
          <a:p>
            <a:r>
              <a:rPr lang="ru-RU" dirty="0" smtClean="0"/>
              <a:t>ООО "</a:t>
            </a:r>
            <a:r>
              <a:rPr lang="ru-RU" dirty="0" err="1" smtClean="0"/>
              <a:t>Табак-инвест</a:t>
            </a:r>
            <a:r>
              <a:rPr lang="ru-RU" dirty="0" smtClean="0"/>
              <a:t>«</a:t>
            </a:r>
          </a:p>
          <a:p>
            <a:r>
              <a:rPr lang="ru-RU" dirty="0" smtClean="0"/>
              <a:t>ОАО "Минск </a:t>
            </a:r>
            <a:r>
              <a:rPr lang="ru-RU" dirty="0" smtClean="0"/>
              <a:t>Кристалл«</a:t>
            </a:r>
          </a:p>
          <a:p>
            <a:r>
              <a:rPr lang="ru-RU" dirty="0" smtClean="0"/>
              <a:t>ЗАО "Минский завод виноградных вин"</a:t>
            </a:r>
            <a:endParaRPr lang="ru-RU" dirty="0" smtClean="0"/>
          </a:p>
          <a:p>
            <a:endParaRPr lang="ru-RU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" y="-1066800"/>
            <a:ext cx="7772400" cy="3342162"/>
          </a:xfrm>
        </p:spPr>
        <p:txBody>
          <a:bodyPr>
            <a:normAutofit/>
          </a:bodyPr>
          <a:lstStyle/>
          <a:p>
            <a:r>
              <a:rPr lang="ru-RU" sz="4800" dirty="0" smtClean="0">
                <a:solidFill>
                  <a:srgbClr val="005DA2"/>
                </a:solidFill>
                <a:latin typeface="Arial" pitchFamily="34" charset="0"/>
                <a:cs typeface="Arial" pitchFamily="34" charset="0"/>
              </a:rPr>
              <a:t>Спасибо за внимание!</a:t>
            </a:r>
            <a:br>
              <a:rPr lang="ru-RU" sz="4800" dirty="0" smtClean="0">
                <a:solidFill>
                  <a:srgbClr val="005DA2"/>
                </a:solidFill>
                <a:latin typeface="Arial" pitchFamily="34" charset="0"/>
                <a:cs typeface="Arial" pitchFamily="34" charset="0"/>
              </a:rPr>
            </a:br>
            <a:endParaRPr lang="ru-RU" sz="4800" dirty="0">
              <a:solidFill>
                <a:srgbClr val="005DA2"/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7410" name="Picture 2" descr="Картинки по запросу налоги глазами детей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743200" y="2287428"/>
            <a:ext cx="6400800" cy="457057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/>
          <p:cNvSpPr>
            <a:spLocks noGrp="1" noChangeArrowheads="1"/>
          </p:cNvSpPr>
          <p:nvPr>
            <p:ph sz="quarter" idx="1"/>
          </p:nvPr>
        </p:nvSpPr>
        <p:spPr>
          <a:xfrm>
            <a:off x="228600" y="0"/>
            <a:ext cx="8610600" cy="1676400"/>
          </a:xfrm>
        </p:spPr>
        <p:txBody>
          <a:bodyPr>
            <a:noAutofit/>
          </a:bodyPr>
          <a:lstStyle/>
          <a:p>
            <a:pPr marL="685800" indent="-685800">
              <a:buNone/>
            </a:pPr>
            <a:r>
              <a:rPr lang="ru-RU" sz="3200" b="1" dirty="0" smtClean="0">
                <a:solidFill>
                  <a:srgbClr val="FF00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Вопрос 1</a:t>
            </a:r>
            <a:r>
              <a:rPr lang="ru-RU" sz="3200" b="1" dirty="0" smtClean="0">
                <a:solidFill>
                  <a:srgbClr val="0070C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</a:t>
            </a:r>
            <a:r>
              <a:rPr lang="ru-RU" sz="2800" b="1" dirty="0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Финансовая система и ее структура. Государственные, частные и национальные  финансы.</a:t>
            </a:r>
            <a:endParaRPr lang="ru-RU" sz="3200" b="1" i="1" dirty="0" smtClean="0">
              <a:solidFill>
                <a:srgbClr val="005DA2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Содержимое 2"/>
          <p:cNvSpPr txBox="1">
            <a:spLocks/>
          </p:cNvSpPr>
          <p:nvPr/>
        </p:nvSpPr>
        <p:spPr>
          <a:xfrm>
            <a:off x="152400" y="1752600"/>
            <a:ext cx="8001000" cy="495300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marL="609600" marR="0" lvl="0" indent="-6096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 pitchFamily="2" charset="2"/>
              <a:buNone/>
              <a:tabLst/>
              <a:defRPr/>
            </a:pPr>
            <a:endParaRPr kumimoji="0" lang="ru-RU" sz="4000" b="1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274320" marR="0" lvl="0" indent="-27432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ct val="70000"/>
              <a:buFont typeface="Wingdings"/>
              <a:buChar char=""/>
              <a:tabLst/>
              <a:defRPr/>
            </a:pPr>
            <a:endParaRPr kumimoji="0" lang="ru-RU" sz="40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152400" y="2057400"/>
            <a:ext cx="8534400" cy="46451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algn="just">
              <a:lnSpc>
                <a:spcPct val="80000"/>
              </a:lnSpc>
              <a:buFontTx/>
              <a:buNone/>
            </a:pPr>
            <a:r>
              <a:rPr lang="ru-RU" sz="3200" b="1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Финансовая система</a:t>
            </a:r>
            <a:r>
              <a:rPr lang="ru-RU" sz="3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 — это совокупность финансовых отношений возникающих между различными субъектами финансов.</a:t>
            </a:r>
          </a:p>
          <a:p>
            <a:pPr algn="just">
              <a:lnSpc>
                <a:spcPct val="80000"/>
              </a:lnSpc>
              <a:buFontTx/>
              <a:buNone/>
            </a:pPr>
            <a:endParaRPr lang="ru-RU" sz="3200" dirty="0" smtClean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  <a:p>
            <a:pPr algn="just">
              <a:lnSpc>
                <a:spcPct val="80000"/>
              </a:lnSpc>
              <a:buFontTx/>
              <a:buNone/>
            </a:pPr>
            <a:r>
              <a:rPr lang="ru-RU" sz="3200" b="1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Финансы </a:t>
            </a:r>
            <a:r>
              <a:rPr lang="ru-RU" sz="3200" dirty="0" smtClean="0">
                <a:solidFill>
                  <a:schemeClr val="tx1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– денежные средства, а также все экономические отношения, которые возникают в процессе формирования, распределения, и использования денежных потоков. </a:t>
            </a:r>
          </a:p>
          <a:p>
            <a:pPr algn="just">
              <a:lnSpc>
                <a:spcPct val="80000"/>
              </a:lnSpc>
              <a:buFontTx/>
              <a:buNone/>
            </a:pPr>
            <a:endParaRPr lang="ru-RU" sz="3200" dirty="0" smtClean="0">
              <a:solidFill>
                <a:schemeClr val="tx1"/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Содержимое 3"/>
          <p:cNvGraphicFramePr>
            <a:graphicFrameLocks noGrp="1"/>
          </p:cNvGraphicFramePr>
          <p:nvPr>
            <p:ph sz="quarter" idx="1"/>
          </p:nvPr>
        </p:nvGraphicFramePr>
        <p:xfrm>
          <a:off x="152400" y="1600200"/>
          <a:ext cx="8610600" cy="48736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81000" y="0"/>
            <a:ext cx="7467600" cy="1143000"/>
          </a:xfrm>
        </p:spPr>
        <p:txBody>
          <a:bodyPr/>
          <a:lstStyle/>
          <a:p>
            <a:pPr algn="ctr"/>
            <a:r>
              <a:rPr lang="ru-RU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СТРУКТУРА ФИНАНСОВОЙ СИСТЕМЫ</a:t>
            </a:r>
            <a:endParaRPr lang="ru-RU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6" name="Прямоугольная выноска 5"/>
          <p:cNvSpPr/>
          <p:nvPr/>
        </p:nvSpPr>
        <p:spPr>
          <a:xfrm>
            <a:off x="228600" y="1219200"/>
            <a:ext cx="2057400" cy="1069848"/>
          </a:xfrm>
          <a:prstGeom prst="wedgeRectCallout">
            <a:avLst>
              <a:gd name="adj1" fmla="val -19907"/>
              <a:gd name="adj2" fmla="val 15509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solidFill>
                  <a:schemeClr val="tx1"/>
                </a:solidFill>
              </a:rPr>
              <a:t>Национальные финансы</a:t>
            </a:r>
            <a:endParaRPr lang="ru-RU" sz="2000" dirty="0">
              <a:solidFill>
                <a:schemeClr val="tx1"/>
              </a:solidFill>
            </a:endParaRPr>
          </a:p>
        </p:txBody>
      </p:sp>
      <p:sp>
        <p:nvSpPr>
          <p:cNvPr id="7" name="Прямоугольная выноска 6"/>
          <p:cNvSpPr/>
          <p:nvPr/>
        </p:nvSpPr>
        <p:spPr>
          <a:xfrm>
            <a:off x="152400" y="5867400"/>
            <a:ext cx="2971800" cy="914400"/>
          </a:xfrm>
          <a:prstGeom prst="wedgeRectCallout">
            <a:avLst>
              <a:gd name="adj1" fmla="val 48100"/>
              <a:gd name="adj2" fmla="val -66204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ru-RU" sz="2000" dirty="0" smtClean="0"/>
              <a:t>Частные финансы</a:t>
            </a:r>
          </a:p>
          <a:p>
            <a:pPr algn="ctr"/>
            <a:r>
              <a:rPr lang="ru-RU" sz="2000" dirty="0" smtClean="0"/>
              <a:t>(децентрализованные)</a:t>
            </a:r>
            <a:endParaRPr lang="ru-RU" sz="2000" dirty="0"/>
          </a:p>
        </p:txBody>
      </p:sp>
      <p:sp>
        <p:nvSpPr>
          <p:cNvPr id="8" name="Прямоугольная выноска 7"/>
          <p:cNvSpPr/>
          <p:nvPr/>
        </p:nvSpPr>
        <p:spPr>
          <a:xfrm>
            <a:off x="1981200" y="3733800"/>
            <a:ext cx="2438400" cy="762000"/>
          </a:xfrm>
          <a:prstGeom prst="wedgeRectCallout">
            <a:avLst>
              <a:gd name="adj1" fmla="val -3027"/>
              <a:gd name="adj2" fmla="val -92550"/>
            </a:avLst>
          </a:prstGeom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ru-RU" sz="2000" dirty="0" err="1" smtClean="0"/>
              <a:t>Централизован-ные</a:t>
            </a:r>
            <a:r>
              <a:rPr lang="ru-RU" sz="2000" dirty="0" smtClean="0"/>
              <a:t> финансы</a:t>
            </a:r>
            <a:endParaRPr lang="ru-RU" sz="2000" dirty="0"/>
          </a:p>
        </p:txBody>
      </p:sp>
      <p:sp>
        <p:nvSpPr>
          <p:cNvPr id="9" name="Прямоугольная выноска 8"/>
          <p:cNvSpPr/>
          <p:nvPr/>
        </p:nvSpPr>
        <p:spPr>
          <a:xfrm>
            <a:off x="6477000" y="609600"/>
            <a:ext cx="2286000" cy="1069848"/>
          </a:xfrm>
          <a:prstGeom prst="wedgeRectCallout">
            <a:avLst>
              <a:gd name="adj1" fmla="val -79372"/>
              <a:gd name="adj2" fmla="val 6250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000" dirty="0" smtClean="0">
                <a:solidFill>
                  <a:schemeClr val="tx1"/>
                </a:solidFill>
              </a:rPr>
              <a:t>Консолидированный бюджет</a:t>
            </a:r>
            <a:endParaRPr lang="ru-RU" sz="2000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0"/>
            <a:ext cx="7467600" cy="715962"/>
          </a:xfrm>
        </p:spPr>
        <p:txBody>
          <a:bodyPr>
            <a:normAutofit/>
          </a:bodyPr>
          <a:lstStyle/>
          <a:p>
            <a:pPr algn="ctr"/>
            <a:r>
              <a:rPr lang="ru-RU" sz="4000" b="1" cap="none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Функции финансов</a:t>
            </a:r>
            <a:endParaRPr lang="ru-RU" sz="4000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76200" y="762000"/>
            <a:ext cx="8534400" cy="5562600"/>
          </a:xfrm>
        </p:spPr>
        <p:txBody>
          <a:bodyPr>
            <a:noAutofit/>
          </a:bodyPr>
          <a:lstStyle/>
          <a:p>
            <a:pPr fontAlgn="t"/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1) </a:t>
            </a:r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распределительная функция: 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создание основных (первичных) доходов путем распределения национального дохода среди между участниками производства.</a:t>
            </a:r>
          </a:p>
          <a:p>
            <a:pPr fontAlgn="t"/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2) </a:t>
            </a:r>
            <a:r>
              <a:rPr lang="ru-RU" sz="2000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перераспределительная</a:t>
            </a:r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функция: 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перераспределение созданного продукта, вторичное распределение между членами общества через государственные финансы.</a:t>
            </a:r>
          </a:p>
          <a:p>
            <a:pPr fontAlgn="t"/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3) </a:t>
            </a:r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контрольная функция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: объектом контроля выступает распределительный процесс. Мониторинг использования денежных средств, поступления в срок, выполнения законов.</a:t>
            </a:r>
          </a:p>
          <a:p>
            <a:pPr fontAlgn="t"/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4) </a:t>
            </a:r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регулирующая функция: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  связана с вмешательством государства через финансы (государственные расходы, налоги, кредиты) в процесс воспроизводства.</a:t>
            </a:r>
          </a:p>
          <a:p>
            <a:pPr fontAlgn="t"/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5) </a:t>
            </a:r>
            <a:r>
              <a:rPr lang="ru-RU" sz="2000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стабилизационная функция: </a:t>
            </a:r>
            <a:r>
              <a:rPr lang="ru-RU" sz="2000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обеспечить стабильные условия в экономико-социальных отношениях (финансовое законодательство, запас средств и т.п.)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2000" y="685800"/>
            <a:ext cx="7467600" cy="1143000"/>
          </a:xfrm>
        </p:spPr>
        <p:txBody>
          <a:bodyPr>
            <a:normAutofit fontScale="90000"/>
          </a:bodyPr>
          <a:lstStyle/>
          <a:p>
            <a:r>
              <a:rPr lang="ru-RU" sz="2800" b="1" dirty="0" smtClean="0">
                <a:solidFill>
                  <a:srgbClr val="FF3300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Вопрос 2. </a:t>
            </a:r>
            <a:r>
              <a:rPr lang="ru-RU" sz="2800" b="1" dirty="0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Госбюджет и его функции. Расходы и доходы государственного бюджета. Бюджетный дефицит и бюджетный </a:t>
            </a:r>
            <a:r>
              <a:rPr lang="ru-RU" sz="2800" b="1" dirty="0" err="1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профицит</a:t>
            </a:r>
            <a:r>
              <a:rPr lang="ru-RU" sz="2800" b="1" dirty="0" smtClean="0">
                <a:solidFill>
                  <a:srgbClr val="005DA2"/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. Госбюджет РБ.</a:t>
            </a:r>
            <a:endParaRPr lang="ru-RU" b="1" dirty="0">
              <a:solidFill>
                <a:srgbClr val="005DA2"/>
              </a:solidFill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228600" y="2209800"/>
            <a:ext cx="8305800" cy="4187952"/>
          </a:xfrm>
        </p:spPr>
        <p:txBody>
          <a:bodyPr/>
          <a:lstStyle/>
          <a:p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Государственный бюджет</a:t>
            </a:r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– это  централизованный фонд денежных ресурсов, которым располагает правительство страны для содержания государственного аппарата и выполнения необходимых социально-экономических функций. </a:t>
            </a:r>
          </a:p>
        </p:txBody>
      </p:sp>
      <p:pic>
        <p:nvPicPr>
          <p:cNvPr id="15362" name="Picture 2" descr="Картинки по запросу бюджет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4165600"/>
            <a:ext cx="4038600" cy="26924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 l="26875" t="17778" r="21250" b="18889"/>
          <a:stretch>
            <a:fillRect/>
          </a:stretch>
        </p:blipFill>
        <p:spPr bwMode="auto">
          <a:xfrm>
            <a:off x="152400" y="762000"/>
            <a:ext cx="8543759" cy="586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3200" b="1" dirty="0" smtClean="0">
                <a:solidFill>
                  <a:schemeClr val="accent1">
                    <a:lumMod val="75000"/>
                  </a:schemeClr>
                </a:solidFill>
                <a:latin typeface="Verdana" pitchFamily="34" charset="0"/>
                <a:ea typeface="Verdana" pitchFamily="34" charset="0"/>
                <a:cs typeface="Verdana" pitchFamily="34" charset="0"/>
              </a:rPr>
              <a:t>Бюджетные и внебюджетные фонды</a:t>
            </a:r>
            <a:endParaRPr lang="ru-RU" sz="3200" b="1" dirty="0">
              <a:solidFill>
                <a:schemeClr val="accent1">
                  <a:lumMod val="75000"/>
                </a:schemeClr>
              </a:solidFill>
              <a:latin typeface="Verdana" pitchFamily="34" charset="0"/>
              <a:ea typeface="Verdana" pitchFamily="34" charset="0"/>
              <a:cs typeface="Verdana" pitchFamily="34" charset="0"/>
            </a:endParaRPr>
          </a:p>
        </p:txBody>
      </p:sp>
      <p:sp>
        <p:nvSpPr>
          <p:cNvPr id="3" name="Содержимое 2"/>
          <p:cNvSpPr>
            <a:spLocks noGrp="1"/>
          </p:cNvSpPr>
          <p:nvPr>
            <p:ph sz="quarter" idx="1"/>
          </p:nvPr>
        </p:nvSpPr>
        <p:spPr>
          <a:xfrm>
            <a:off x="304800" y="1524000"/>
            <a:ext cx="8153400" cy="4873752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ru-RU" b="1" dirty="0" err="1" smtClean="0">
                <a:latin typeface="Verdana" pitchFamily="34" charset="0"/>
                <a:ea typeface="Verdana" pitchFamily="34" charset="0"/>
                <a:cs typeface="Verdana" pitchFamily="34" charset="0"/>
              </a:rPr>
              <a:t>Бюжетные</a:t>
            </a: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 (включаются в республиканский бюджет):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Инновационные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Фонд национального развития</a:t>
            </a:r>
          </a:p>
          <a:p>
            <a:r>
              <a:rPr lang="ru-RU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Республиканский дорожный фонд</a:t>
            </a:r>
          </a:p>
          <a:p>
            <a:pPr>
              <a:buNone/>
            </a:pPr>
            <a:r>
              <a:rPr lang="ru-RU" b="1" dirty="0" smtClean="0">
                <a:latin typeface="Verdana" pitchFamily="34" charset="0"/>
                <a:ea typeface="Verdana" pitchFamily="34" charset="0"/>
                <a:cs typeface="Verdana" pitchFamily="34" charset="0"/>
              </a:rPr>
              <a:t>Внебюджетные (на схеме)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122882" name="Picture 2"/>
          <p:cNvPicPr>
            <a:picLocks noChangeAspect="1" noChangeArrowheads="1"/>
          </p:cNvPicPr>
          <p:nvPr/>
        </p:nvPicPr>
        <p:blipFill>
          <a:blip r:embed="rId2" cstate="print"/>
          <a:srcRect l="26664" t="26041" r="24912" b="22917"/>
          <a:stretch>
            <a:fillRect/>
          </a:stretch>
        </p:blipFill>
        <p:spPr bwMode="auto">
          <a:xfrm>
            <a:off x="0" y="0"/>
            <a:ext cx="9156864" cy="5429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Rectangle 3"/>
          <p:cNvSpPr txBox="1">
            <a:spLocks noGrp="1" noChangeArrowheads="1"/>
          </p:cNvSpPr>
          <p:nvPr>
            <p:ph sz="quarter" idx="1"/>
          </p:nvPr>
        </p:nvSpPr>
        <p:spPr bwMode="auto">
          <a:xfrm>
            <a:off x="500034" y="5357826"/>
            <a:ext cx="7467600" cy="97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 fontScale="85000" lnSpcReduction="10000"/>
          </a:bodyPr>
          <a:lstStyle/>
          <a:p>
            <a:pPr marL="273050" marR="0" lvl="0" indent="-273050" algn="l" defTabSz="914400" rtl="0" eaLnBrk="0" fontAlgn="base" latinLnBrk="0" hangingPunct="0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"/>
              <a:tabLst/>
              <a:defRPr/>
            </a:pPr>
            <a:r>
              <a:rPr kumimoji="0" lang="ru-RU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Verdana" pitchFamily="34" charset="0"/>
                <a:cs typeface="Verdana" pitchFamily="34" charset="0"/>
              </a:rPr>
              <a:t>Неналоговые поступления</a:t>
            </a:r>
            <a:r>
              <a:rPr kumimoji="0" lang="ru-RU" sz="2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Verdana" pitchFamily="34" charset="0"/>
                <a:ea typeface="Verdana" pitchFamily="34" charset="0"/>
                <a:cs typeface="Verdana" pitchFamily="34" charset="0"/>
              </a:rPr>
              <a:t>: доходы от  государственной собственности, государственного сектора в экономике, государственной торговли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Эркер">
  <a:themeElements>
    <a:clrScheme name="Эркер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Эркер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Эркер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5664</TotalTime>
  <Words>626</Words>
  <Application>Microsoft Office PowerPoint</Application>
  <PresentationFormat>Экран (4:3)</PresentationFormat>
  <Paragraphs>145</Paragraphs>
  <Slides>27</Slides>
  <Notes>1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27</vt:i4>
      </vt:variant>
    </vt:vector>
  </HeadingPairs>
  <TitlesOfParts>
    <vt:vector size="28" baseType="lpstr">
      <vt:lpstr>Эркер</vt:lpstr>
      <vt:lpstr>Тема 10: Финансовая система</vt:lpstr>
      <vt:lpstr>Слайд 2</vt:lpstr>
      <vt:lpstr>Слайд 3</vt:lpstr>
      <vt:lpstr>СТРУКТУРА ФИНАНСОВОЙ СИСТЕМЫ</vt:lpstr>
      <vt:lpstr>Функции финансов</vt:lpstr>
      <vt:lpstr>Вопрос 2. Госбюджет и его функции. Расходы и доходы государственного бюджета. Бюджетный дефицит и бюджетный профицит. Госбюджет РБ.</vt:lpstr>
      <vt:lpstr>Слайд 7</vt:lpstr>
      <vt:lpstr>Бюджетные и внебюджетные фонды</vt:lpstr>
      <vt:lpstr>Слайд 9</vt:lpstr>
      <vt:lpstr>Доходы государственного (консолидированного) бюджета РБ </vt:lpstr>
      <vt:lpstr>Доходы государственного (консолидированного) бюджета РБ </vt:lpstr>
      <vt:lpstr>Расходы государственного (консолидированного) бюджета РБ </vt:lpstr>
      <vt:lpstr>Бюджетный дефицит и бюджетный профицит</vt:lpstr>
      <vt:lpstr>Бюджетный дефицит и бюджетный профицит</vt:lpstr>
      <vt:lpstr>Слайд 15</vt:lpstr>
      <vt:lpstr>Есть ли оптимальная величина государственного бюджета?</vt:lpstr>
      <vt:lpstr>Вопрос 3. Налогообложение: сущность, принципы. Виды налогов и их функции. Налоговая система РБ.</vt:lpstr>
      <vt:lpstr>Функции налогообложения</vt:lpstr>
      <vt:lpstr>Зачем платить налоги?</vt:lpstr>
      <vt:lpstr>Принципы налогообложения</vt:lpstr>
      <vt:lpstr>Налоговая система Республики Беларусь:</vt:lpstr>
      <vt:lpstr>Примеры налогов</vt:lpstr>
      <vt:lpstr>Виды налогов:</vt:lpstr>
      <vt:lpstr>Положение в Республики Беларусь в рейтинге Paying Taxes</vt:lpstr>
      <vt:lpstr>ТОП НАЛОГОПЛАТЕЛЬЩИКОВ МИНСКА</vt:lpstr>
      <vt:lpstr>ТОП НАЛОГОПЛАТЕЛЬЩИКОВ РБ</vt:lpstr>
      <vt:lpstr>Спасибо за внимание! </vt:lpstr>
    </vt:vector>
  </TitlesOfParts>
  <Company>Asbs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Слайд 1</dc:title>
  <dc:creator>ket</dc:creator>
  <cp:lastModifiedBy>Дом</cp:lastModifiedBy>
  <cp:revision>375</cp:revision>
  <dcterms:created xsi:type="dcterms:W3CDTF">2005-11-15T18:07:50Z</dcterms:created>
  <dcterms:modified xsi:type="dcterms:W3CDTF">2019-11-26T05:44:22Z</dcterms:modified>
</cp:coreProperties>
</file>

<file path=docProps/thumbnail.jpeg>
</file>